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394" r:id="rId5"/>
    <p:sldId id="437" r:id="rId6"/>
    <p:sldId id="439" r:id="rId7"/>
    <p:sldId id="452" r:id="rId8"/>
    <p:sldId id="460" r:id="rId9"/>
    <p:sldId id="451" r:id="rId10"/>
    <p:sldId id="446" r:id="rId11"/>
    <p:sldId id="449" r:id="rId12"/>
    <p:sldId id="454" r:id="rId13"/>
    <p:sldId id="445" r:id="rId14"/>
    <p:sldId id="453" r:id="rId15"/>
    <p:sldId id="450" r:id="rId16"/>
    <p:sldId id="456" r:id="rId17"/>
    <p:sldId id="457" r:id="rId18"/>
    <p:sldId id="458" r:id="rId19"/>
    <p:sldId id="459" r:id="rId20"/>
    <p:sldId id="455" r:id="rId21"/>
    <p:sldId id="400" r:id="rId22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4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orient="horz" pos="778">
          <p15:clr>
            <a:srgbClr val="A4A3A4"/>
          </p15:clr>
        </p15:guide>
        <p15:guide id="4" orient="horz" pos="630">
          <p15:clr>
            <a:srgbClr val="A4A3A4"/>
          </p15:clr>
        </p15:guide>
        <p15:guide id="5" orient="horz" pos="452">
          <p15:clr>
            <a:srgbClr val="A4A3A4"/>
          </p15:clr>
        </p15:guide>
        <p15:guide id="6" orient="horz" pos="2824">
          <p15:clr>
            <a:srgbClr val="A4A3A4"/>
          </p15:clr>
        </p15:guide>
        <p15:guide id="7" pos="5480">
          <p15:clr>
            <a:srgbClr val="A4A3A4"/>
          </p15:clr>
        </p15:guide>
        <p15:guide id="8" pos="299">
          <p15:clr>
            <a:srgbClr val="A4A3A4"/>
          </p15:clr>
        </p15:guide>
        <p15:guide id="9" pos="2886">
          <p15:clr>
            <a:srgbClr val="A4A3A4"/>
          </p15:clr>
        </p15:guide>
        <p15:guide id="10" orient="horz" pos="3026">
          <p15:clr>
            <a:srgbClr val="A4A3A4"/>
          </p15:clr>
        </p15:guide>
        <p15:guide id="11" orient="horz" pos="710">
          <p15:clr>
            <a:srgbClr val="A4A3A4"/>
          </p15:clr>
        </p15:guide>
        <p15:guide id="12" orient="horz" pos="332">
          <p15:clr>
            <a:srgbClr val="A4A3A4"/>
          </p15:clr>
        </p15:guide>
        <p15:guide id="13" pos="12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schroe" initials="s" lastIdx="13" clrIdx="0"/>
  <p:cmAuthor id="1" name="Zhang, Yi Z" initials="ZYZ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AFF"/>
    <a:srgbClr val="007E39"/>
    <a:srgbClr val="D8BFEB"/>
    <a:srgbClr val="BF95DF"/>
    <a:srgbClr val="E4D3F1"/>
    <a:srgbClr val="F4D80C"/>
    <a:srgbClr val="B17ED8"/>
    <a:srgbClr val="00B0F0"/>
    <a:srgbClr val="000000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0990" autoAdjust="0"/>
    <p:restoredTop sz="95394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754" y="67"/>
      </p:cViewPr>
      <p:guideLst>
        <p:guide orient="horz" pos="3064"/>
        <p:guide orient="horz" pos="123"/>
        <p:guide orient="horz" pos="778"/>
        <p:guide orient="horz" pos="630"/>
        <p:guide orient="horz" pos="452"/>
        <p:guide orient="horz" pos="2824"/>
        <p:guide pos="5480"/>
        <p:guide pos="299"/>
        <p:guide pos="2886"/>
        <p:guide orient="horz" pos="3026"/>
        <p:guide orient="horz" pos="710"/>
        <p:guide orient="horz" pos="332"/>
        <p:guide pos="12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086" y="53"/>
      </p:cViewPr>
      <p:guideLst>
        <p:guide orient="horz" pos="2880"/>
        <p:guide pos="2160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en-US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en-US"/>
              <a:pPr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/>
              <a:t>Today, we are going to introduce the EPT-based sub-page protection on Xen which called SPP for short.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will high level introduce the SPP in the section 2 - Implementations, and give it's overall pictures. </a:t>
            </a:r>
            <a:endParaRPr lang="en-US" altLang="zh-CN" dirty="0" smtClean="0"/>
          </a:p>
          <a:p>
            <a:endParaRPr lang="en-US" altLang="zh-CN" smtClean="0"/>
          </a:p>
          <a:p>
            <a:endParaRPr lang="en-US" altLang="zh-CN" dirty="0" smtClean="0"/>
          </a:p>
          <a:p>
            <a:r>
              <a:rPr lang="en-US" altLang="zh-CN" dirty="0"/>
              <a:t>In Section 3 we will take 2 user cases for examples. depth explanations it's usage. like.. security, and hardware specific </a:t>
            </a:r>
            <a:r>
              <a:rPr lang="en-US" altLang="zh-CN" dirty="0" smtClean="0"/>
              <a:t>usages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I</a:t>
            </a:r>
            <a:r>
              <a:rPr lang="en-US" altLang="zh-CN" dirty="0" smtClean="0"/>
              <a:t>ntercept </a:t>
            </a:r>
            <a:r>
              <a:rPr lang="en-US" altLang="zh-CN" dirty="0"/>
              <a:t>me if you have any questions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altLang="zh-CN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1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4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9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27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69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0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3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 r="16000"/>
          <a:stretch/>
        </p:blipFill>
        <p:spPr>
          <a:xfrm rot="1208941">
            <a:off x="-889512" y="1687467"/>
            <a:ext cx="10523447" cy="4085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" y="4611976"/>
            <a:ext cx="1203645" cy="494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81741"/>
            <a:ext cx="361444" cy="328914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4663" y="667794"/>
            <a:ext cx="8231141" cy="1493553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779667" y="2161347"/>
            <a:ext cx="5926137" cy="400110"/>
          </a:xfrm>
          <a:prstGeom prst="rect">
            <a:avLst/>
          </a:prstGeom>
        </p:spPr>
        <p:txBody>
          <a:bodyPr vert="horz" lIns="0" tIns="91440" rIns="0" bIns="91440" rtlCol="0" anchor="t" anchorCtr="0"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Clear Sans 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94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Arial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18pt</a:t>
            </a:r>
            <a:r>
              <a:rPr lang="en-US" dirty="0"/>
              <a:t> Arial body text</a:t>
            </a:r>
          </a:p>
          <a:p>
            <a:pPr lvl="1"/>
            <a:r>
              <a:rPr lang="en-US" dirty="0" err="1"/>
              <a:t>16pt</a:t>
            </a:r>
            <a:r>
              <a:rPr lang="en-US" dirty="0"/>
              <a:t> Arial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Arial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Arial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Arial fifth level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-1" y="5041106"/>
            <a:ext cx="1801907" cy="10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/>
                </a:solidFill>
              </a:rPr>
              <a:t>EPT-Based Sub-Page</a:t>
            </a:r>
            <a:r>
              <a:rPr lang="en-US" sz="700" baseline="0" dirty="0">
                <a:solidFill>
                  <a:schemeClr val="bg1"/>
                </a:solidFill>
              </a:rPr>
              <a:t> Protection Design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282700"/>
            <a:ext cx="8229600" cy="3168650"/>
          </a:xfrm>
        </p:spPr>
        <p:txBody>
          <a:bodyPr/>
          <a:lstStyle>
            <a:lvl2pPr marL="169863" indent="-112713">
              <a:defRPr/>
            </a:lvl2pPr>
            <a:lvl3pPr marL="284163" indent="-112713">
              <a:defRPr/>
            </a:lvl3pPr>
            <a:lvl4pPr marL="460375" indent="-112713">
              <a:buClr>
                <a:schemeClr val="accent3">
                  <a:lumMod val="75000"/>
                </a:schemeClr>
              </a:buClr>
              <a:buSzPct val="110000"/>
              <a:buFontTx/>
              <a:buChar char="›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10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82366"/>
            <a:ext cx="4759325" cy="320457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294313" y="1282366"/>
            <a:ext cx="3392487" cy="3204574"/>
          </a:xfrm>
        </p:spPr>
        <p:txBody>
          <a:bodyPr/>
          <a:lstStyle>
            <a:lvl1pPr>
              <a:defRPr sz="105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725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463956"/>
          </a:xfrm>
        </p:spPr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658813"/>
            <a:ext cx="8229600" cy="312737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82995"/>
            <a:ext cx="8229600" cy="3190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130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463956"/>
          </a:xfrm>
        </p:spPr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05023"/>
            <a:ext cx="8229600" cy="3246327"/>
          </a:xfrm>
        </p:spPr>
        <p:txBody>
          <a:bodyPr tIns="0"/>
          <a:lstStyle>
            <a:lvl1pPr marL="342900" indent="-342900">
              <a:lnSpc>
                <a:spcPct val="150000"/>
              </a:lnSpc>
              <a:buFont typeface="+mj-lt"/>
              <a:buAutoNum type="arabicPeriod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20700" indent="-173038">
              <a:lnSpc>
                <a:spcPct val="150000"/>
              </a:lnSpc>
              <a:buFont typeface="+mj-lt"/>
              <a:buAutoNum type="alphaLcPeriod"/>
              <a:defRPr/>
            </a:lvl2pPr>
            <a:lvl3pPr marL="630238" indent="-111125">
              <a:lnSpc>
                <a:spcPct val="150000"/>
              </a:lnSpc>
              <a:buFont typeface="Arial" panose="020B0604020202020204" pitchFamily="34" charset="0"/>
              <a:buChar char="•"/>
              <a:defRPr/>
            </a:lvl3pPr>
            <a:lvl4pPr marL="744538" indent="-111125"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First step: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658813"/>
            <a:ext cx="8229600" cy="312737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4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8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lear Sans Bold" panose="020B0803030202020304" pitchFamily="34" charset="0"/>
              <a:cs typeface="Clear Sans Bold" panose="020B08030302020203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00" r="23803" b="48425"/>
          <a:stretch/>
        </p:blipFill>
        <p:spPr>
          <a:xfrm>
            <a:off x="474459" y="3934047"/>
            <a:ext cx="8225042" cy="1209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22" y="4611976"/>
            <a:ext cx="1203645" cy="494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95917"/>
            <a:ext cx="361444" cy="3289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23123" y="527050"/>
            <a:ext cx="5574950" cy="5175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2474" y="1235075"/>
            <a:ext cx="5585638" cy="3244776"/>
          </a:xfrm>
        </p:spPr>
        <p:txBody>
          <a:bodyPr/>
          <a:lstStyle>
            <a:lvl1pPr>
              <a:lnSpc>
                <a:spcPct val="150000"/>
              </a:lnSpc>
              <a:defRPr sz="2000">
                <a:solidFill>
                  <a:schemeClr val="bg1"/>
                </a:solidFill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  <a:lvl2pPr marL="339725" indent="-112713">
              <a:lnSpc>
                <a:spcPct val="150000"/>
              </a:lnSpc>
              <a:defRPr sz="180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defRPr>
            </a:lvl2pPr>
            <a:lvl3pPr marL="396875" indent="-117475">
              <a:lnSpc>
                <a:spcPct val="150000"/>
              </a:lnSpc>
              <a:defRPr sz="120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defRPr>
            </a:lvl3pPr>
            <a:lvl4pPr marL="396875" indent="-117475">
              <a:lnSpc>
                <a:spcPct val="150000"/>
              </a:lnSpc>
              <a:defRPr sz="105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85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4C4C"/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15931"/>
          <a:stretch/>
        </p:blipFill>
        <p:spPr>
          <a:xfrm rot="1208941">
            <a:off x="-944928" y="1216289"/>
            <a:ext cx="10607813" cy="4085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62382" y="2206171"/>
            <a:ext cx="4417060" cy="553998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3600">
                <a:solidFill>
                  <a:schemeClr val="tx1"/>
                </a:solidFill>
                <a:effectLst/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" y="4611976"/>
            <a:ext cx="1203645" cy="494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81741"/>
            <a:ext cx="361444" cy="3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4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41629D-CA04-47FE-8F63-1D30B237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334A2C3-FE5B-4D28-83C0-DB5FB2D07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102087-9A59-44F2-B63D-C1083042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9423F9F-150E-47AC-AE2E-FCED1C2857B8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C08786-0464-45DA-A8ED-70FF928A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6D3C80-8EBA-4B3E-8502-74131F27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B39C-736D-4BDF-BF1B-C5B95EE66D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9318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227138"/>
            <a:ext cx="8221662" cy="3367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540" y="4754619"/>
            <a:ext cx="54226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594623"/>
            <a:ext cx="9144000" cy="5488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5" r="23803" b="48425"/>
          <a:stretch/>
        </p:blipFill>
        <p:spPr>
          <a:xfrm>
            <a:off x="474663" y="4594623"/>
            <a:ext cx="8224838" cy="54887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436470" y="4768795"/>
            <a:ext cx="54226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CA592-1F25-4DB7-B054-916AA0B8DACF}" type="slidenum">
              <a:rPr lang="en-US" sz="1050" smtClean="0">
                <a:solidFill>
                  <a:schemeClr val="bg1"/>
                </a:solidFill>
              </a:rPr>
              <a:pPr/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93254"/>
            <a:ext cx="361444" cy="328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86" y="4619064"/>
            <a:ext cx="1203645" cy="4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9" r:id="rId3"/>
    <p:sldLayoutId id="2147483704" r:id="rId4"/>
    <p:sldLayoutId id="2147483703" r:id="rId5"/>
    <p:sldLayoutId id="2147483700" r:id="rId6"/>
    <p:sldLayoutId id="2147483698" r:id="rId7"/>
    <p:sldLayoutId id="2147483679" r:id="rId8"/>
    <p:sldLayoutId id="2147483706" r:id="rId9"/>
    <p:sldLayoutId id="214748370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Clear Sans Bold" panose="020B0803030202020304" pitchFamily="34" charset="0"/>
          <a:ea typeface="+mj-ea"/>
          <a:cs typeface="Clear Sans Bold" panose="020B08030302020203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1pPr>
      <a:lvl2pPr marL="169863" indent="-112713" algn="l" defTabSz="457200" rtl="0" eaLnBrk="1" latinLnBrk="0" hangingPunct="1">
        <a:spcBef>
          <a:spcPct val="200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2pPr>
      <a:lvl3pPr marL="284163" indent="-117475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3pPr>
      <a:lvl4pPr marL="460375" indent="-111125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10000"/>
        <a:buFontTx/>
        <a:buChar char="›"/>
        <a:defRPr sz="90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xenproject.org/archives/html/xen-devel/2017-10/msg02215.html" TargetMode="External"/><Relationship Id="rId2" Type="http://schemas.openxmlformats.org/officeDocument/2006/relationships/hyperlink" Target="https://software.intel.com/sites/default/files/managed/c5/15/architecture-instruction-set-extensions-programming-reference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lkml.org/lkml/2017/10/13/46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Clear Sans Medium" panose="020B0603030202020304" pitchFamily="34" charset="0"/>
                <a:cs typeface="Clear Sans Medium" panose="020B0603030202020304" pitchFamily="34" charset="0"/>
              </a:rPr>
              <a:t>EPT-Based </a:t>
            </a:r>
            <a:r>
              <a:rPr lang="en-US" dirty="0" smtClean="0">
                <a:latin typeface="Clear Sans Medium" panose="020B0603030202020304" pitchFamily="34" charset="0"/>
                <a:cs typeface="Clear Sans Medium" panose="020B0603030202020304" pitchFamily="34" charset="0"/>
              </a:rPr>
              <a:t>Sub-Page </a:t>
            </a:r>
            <a:r>
              <a:rPr lang="en-US" dirty="0">
                <a:latin typeface="Clear Sans Medium" panose="020B0603030202020304" pitchFamily="34" charset="0"/>
                <a:cs typeface="Clear Sans Medium" panose="020B0603030202020304" pitchFamily="34" charset="0"/>
              </a:rPr>
              <a:t>Protection On Xen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Yi Zhang &lt;yi.zhang@intel.com&gt;</a:t>
            </a:r>
          </a:p>
        </p:txBody>
      </p:sp>
    </p:spTree>
    <p:extLst>
      <p:ext uri="{BB962C8B-B14F-4D97-AF65-F5344CB8AC3E}">
        <p14:creationId xmlns:p14="http://schemas.microsoft.com/office/powerpoint/2010/main" val="40863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254" y="125753"/>
            <a:ext cx="5926302" cy="430887"/>
          </a:xfrm>
        </p:spPr>
        <p:txBody>
          <a:bodyPr wrap="none">
            <a:spAutoFit/>
          </a:bodyPr>
          <a:lstStyle/>
          <a:p>
            <a:r>
              <a:rPr lang="en-US" altLang="zh-CN" dirty="0"/>
              <a:t>Sub-page permission table capability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896" y="1649441"/>
            <a:ext cx="303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IA32_VMX_PROCBASED_CTLS2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082" y="3230863"/>
            <a:ext cx="3908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Secondary Proc-Based VM-Execution Controls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26117" y="1330420"/>
            <a:ext cx="5326813" cy="945818"/>
            <a:chOff x="3833776" y="949752"/>
            <a:chExt cx="5326813" cy="945818"/>
          </a:xfrm>
        </p:grpSpPr>
        <p:sp>
          <p:nvSpPr>
            <p:cNvPr id="7" name="Rectangle 6"/>
            <p:cNvSpPr/>
            <p:nvPr/>
          </p:nvSpPr>
          <p:spPr>
            <a:xfrm>
              <a:off x="3949263" y="1251153"/>
              <a:ext cx="2081048" cy="30140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30311" y="1251153"/>
              <a:ext cx="2081048" cy="30140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74422" y="1260892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cs typeface="Neo Sans Intel"/>
                </a:rPr>
                <a:t>MSR 0x48b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82921" y="1251153"/>
              <a:ext cx="189188" cy="3014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04467" y="949752"/>
              <a:ext cx="341328" cy="301401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33776" y="949752"/>
              <a:ext cx="407147" cy="301401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31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85569" y="949752"/>
              <a:ext cx="407147" cy="301401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23</a:t>
              </a:r>
            </a:p>
          </p:txBody>
        </p:sp>
        <p:cxnSp>
          <p:nvCxnSpPr>
            <p:cNvPr id="15" name="Elbow Connector 14"/>
            <p:cNvCxnSpPr/>
            <p:nvPr/>
          </p:nvCxnSpPr>
          <p:spPr>
            <a:xfrm rot="10800000">
              <a:off x="4589143" y="1565655"/>
              <a:ext cx="400644" cy="212834"/>
            </a:xfrm>
            <a:prstGeom prst="bentConnector3">
              <a:avLst>
                <a:gd name="adj1" fmla="val 99188"/>
              </a:avLst>
            </a:prstGeom>
            <a:ln w="190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26724" y="1649349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  <a:cs typeface="Neo Sans Intel"/>
                </a:rPr>
                <a:t>SPP Bit</a:t>
              </a:r>
            </a:p>
          </p:txBody>
        </p:sp>
      </p:grpSp>
      <p:sp>
        <p:nvSpPr>
          <p:cNvPr id="22" name="Title 2"/>
          <p:cNvSpPr txBox="1">
            <a:spLocks/>
          </p:cNvSpPr>
          <p:nvPr/>
        </p:nvSpPr>
        <p:spPr>
          <a:xfrm>
            <a:off x="149431" y="1111250"/>
            <a:ext cx="2752357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Capability on VMX MSR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149431" y="2490733"/>
            <a:ext cx="3736600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Enabling on VMCS Control fields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75356" y="3230863"/>
            <a:ext cx="3327704" cy="307777"/>
            <a:chOff x="4475356" y="2906667"/>
            <a:chExt cx="3327704" cy="307777"/>
          </a:xfrm>
        </p:grpSpPr>
        <p:sp>
          <p:nvSpPr>
            <p:cNvPr id="26" name="TextBox 25"/>
            <p:cNvSpPr txBox="1"/>
            <p:nvPr/>
          </p:nvSpPr>
          <p:spPr>
            <a:xfrm>
              <a:off x="4475356" y="2906667"/>
              <a:ext cx="1024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Neo Sans Intel"/>
                </a:rPr>
                <a:t>bit [23] = 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38136" y="2906667"/>
              <a:ext cx="2064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Neo Sans Intel"/>
                </a:rPr>
                <a:t>SPP is globally enabled</a:t>
              </a:r>
            </a:p>
          </p:txBody>
        </p:sp>
        <p:cxnSp>
          <p:nvCxnSpPr>
            <p:cNvPr id="29" name="Straight Arrow Connector 28"/>
            <p:cNvCxnSpPr>
              <a:stCxn id="26" idx="3"/>
              <a:endCxn id="27" idx="1"/>
            </p:cNvCxnSpPr>
            <p:nvPr/>
          </p:nvCxnSpPr>
          <p:spPr>
            <a:xfrm>
              <a:off x="5499995" y="3060556"/>
              <a:ext cx="238141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2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Sub-page permission table enforcement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Bit 61 of an EPT PTE is </a:t>
            </a:r>
            <a:r>
              <a:rPr lang="en-US" altLang="zh-CN" sz="1400" dirty="0" smtClean="0"/>
              <a:t>changed </a:t>
            </a:r>
            <a:r>
              <a:rPr lang="en-US" altLang="zh-CN" sz="1400" dirty="0"/>
              <a:t>to </a:t>
            </a:r>
            <a:r>
              <a:rPr lang="en-US" altLang="zh-CN" sz="1400" dirty="0" smtClean="0"/>
              <a:t>“</a:t>
            </a:r>
            <a:r>
              <a:rPr lang="en-US" altLang="zh-CN" sz="1400" dirty="0"/>
              <a:t>Sub-Page Permission” (SPP bit).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Setting this bit allows write permissions for the page to be enforced on a sub-page basis .</a:t>
            </a:r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907" y="2829300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EPT leaf paging-structure entries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0615" y="2846974"/>
            <a:ext cx="4162096" cy="30140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8274" y="2579309"/>
            <a:ext cx="407147" cy="30140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63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2054" y="2579309"/>
            <a:ext cx="407147" cy="30140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61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7551" y="2846974"/>
            <a:ext cx="189188" cy="301401"/>
          </a:xfrm>
          <a:prstGeom prst="rect">
            <a:avLst/>
          </a:prstGeom>
          <a:solidFill>
            <a:srgbClr val="E87956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2883" y="2846974"/>
            <a:ext cx="2081048" cy="30140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</a:rPr>
              <a:t>physical address of page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0421" y="2579309"/>
            <a:ext cx="530071" cy="30140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0070C0"/>
                </a:solidFill>
              </a:rPr>
              <a:t>N-1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1292" y="2579309"/>
            <a:ext cx="530071" cy="30140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12</a:t>
            </a:r>
          </a:p>
        </p:txBody>
      </p:sp>
      <p:cxnSp>
        <p:nvCxnSpPr>
          <p:cNvPr id="13" name="Straight Arrow Connector 12"/>
          <p:cNvCxnSpPr>
            <a:stCxn id="17" idx="0"/>
            <a:endCxn id="9" idx="2"/>
          </p:cNvCxnSpPr>
          <p:nvPr/>
        </p:nvCxnSpPr>
        <p:spPr>
          <a:xfrm flipV="1">
            <a:off x="4312145" y="3148375"/>
            <a:ext cx="0" cy="24989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60075" y="2846974"/>
            <a:ext cx="343677" cy="30140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78072" y="2579309"/>
            <a:ext cx="180870" cy="30140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17941" y="2579309"/>
            <a:ext cx="180870" cy="30140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2373" y="3398269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E35B31"/>
                </a:solidFill>
                <a:cs typeface="Neo Sans Intel"/>
              </a:rPr>
              <a:t>SPP</a:t>
            </a:r>
          </a:p>
        </p:txBody>
      </p:sp>
      <p:cxnSp>
        <p:nvCxnSpPr>
          <p:cNvPr id="18" name="Straight Arrow Connector 17"/>
          <p:cNvCxnSpPr>
            <a:stCxn id="6" idx="2"/>
            <a:endCxn id="19" idx="0"/>
          </p:cNvCxnSpPr>
          <p:nvPr/>
        </p:nvCxnSpPr>
        <p:spPr>
          <a:xfrm>
            <a:off x="6021663" y="3148375"/>
            <a:ext cx="4296" cy="25113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2036" y="3399507"/>
            <a:ext cx="1027845" cy="24622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cs typeface="Neo Sans Intel"/>
              </a:rPr>
              <a:t>physical page</a:t>
            </a:r>
            <a:endParaRPr lang="en-US" sz="1000" b="1" dirty="0">
              <a:solidFill>
                <a:srgbClr val="0070C0"/>
              </a:solidFill>
              <a:cs typeface="Neo Sans Intel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>
            <a:off x="4531917" y="3521380"/>
            <a:ext cx="980119" cy="12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92221" y="3287366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  <a:cs typeface="Neo Sans Intel"/>
              </a:rPr>
              <a:t>Set to act on</a:t>
            </a:r>
          </a:p>
        </p:txBody>
      </p:sp>
    </p:spTree>
    <p:extLst>
      <p:ext uri="{BB962C8B-B14F-4D97-AF65-F5344CB8AC3E}">
        <p14:creationId xmlns:p14="http://schemas.microsoft.com/office/powerpoint/2010/main" val="41697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Hypercalls</a:t>
            </a:r>
            <a:r>
              <a:rPr lang="en-US" altLang="zh-CN" dirty="0"/>
              <a:t> to set/get Sub-Page Write Protection: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Defined 2 </a:t>
            </a:r>
            <a:r>
              <a:rPr lang="en-US" altLang="zh-CN" dirty="0" err="1"/>
              <a:t>hypercalls</a:t>
            </a:r>
            <a:r>
              <a:rPr lang="en-US" altLang="zh-CN" dirty="0"/>
              <a:t> </a:t>
            </a:r>
            <a:r>
              <a:rPr lang="en-US" altLang="zh-CN" dirty="0" smtClean="0"/>
              <a:t>to </a:t>
            </a:r>
            <a:r>
              <a:rPr lang="en-US" altLang="zh-CN" dirty="0"/>
              <a:t>set/get subpage write protection bitmap per </a:t>
            </a:r>
            <a:r>
              <a:rPr lang="en-US" altLang="zh-CN" dirty="0" err="1"/>
              <a:t>gfn</a:t>
            </a:r>
            <a:r>
              <a:rPr lang="en-US" altLang="zh-CN" dirty="0"/>
              <a:t>, each </a:t>
            </a:r>
            <a:r>
              <a:rPr lang="en-US" altLang="zh-CN" dirty="0" err="1"/>
              <a:t>gfn</a:t>
            </a:r>
            <a:r>
              <a:rPr lang="en-US" altLang="zh-CN" dirty="0"/>
              <a:t> corresponds to a bitmap.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host </a:t>
            </a:r>
            <a:r>
              <a:rPr lang="en-US" altLang="zh-CN" dirty="0" smtClean="0"/>
              <a:t>management application</a:t>
            </a:r>
            <a:r>
              <a:rPr lang="en-US" altLang="zh-CN" dirty="0"/>
              <a:t>, </a:t>
            </a:r>
            <a:r>
              <a:rPr lang="en-US" altLang="zh-CN" dirty="0" err="1"/>
              <a:t>qemu</a:t>
            </a:r>
            <a:r>
              <a:rPr lang="en-US" altLang="zh-CN" dirty="0"/>
              <a:t>, or some other security control daemon. will set the protection bitmap via this </a:t>
            </a:r>
            <a:r>
              <a:rPr lang="en-US" altLang="zh-CN" dirty="0" smtClean="0"/>
              <a:t>pair of </a:t>
            </a:r>
            <a:r>
              <a:rPr lang="en-US" altLang="zh-CN" dirty="0" err="1" smtClean="0"/>
              <a:t>hypercall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431" y="125753"/>
            <a:ext cx="2354812" cy="430887"/>
          </a:xfrm>
        </p:spPr>
        <p:txBody>
          <a:bodyPr wrap="none">
            <a:spAutoFit/>
          </a:bodyPr>
          <a:lstStyle/>
          <a:p>
            <a:r>
              <a:rPr lang="en-US" altLang="zh-CN" dirty="0"/>
              <a:t>User </a:t>
            </a:r>
            <a:r>
              <a:rPr lang="en-US" altLang="zh-CN" dirty="0" smtClean="0"/>
              <a:t>Case </a:t>
            </a:r>
            <a:r>
              <a:rPr lang="en-US" altLang="zh-CN" dirty="0" smtClean="0">
                <a:latin typeface="SimSun" panose="02010600030101010101" pitchFamily="2" charset="-122"/>
                <a:ea typeface="SimSun" panose="02010600030101010101" pitchFamily="2" charset="-122"/>
              </a:rPr>
              <a:t>Ⅰ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941" y="683167"/>
            <a:ext cx="876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cs typeface="Neo Sans Intel"/>
              </a:rPr>
              <a:t>Security data structure protection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0720" y="1668721"/>
            <a:ext cx="1395248" cy="21777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4K Page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9748" y="2605180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cs typeface="Neo Sans Intel"/>
              </a:rPr>
              <a:t>Allocated User Data</a:t>
            </a:r>
            <a:endParaRPr lang="en-US" sz="1200" b="1" dirty="0">
              <a:solidFill>
                <a:schemeClr val="bg1">
                  <a:lumMod val="65000"/>
                </a:schemeClr>
              </a:solidFill>
              <a:cs typeface="Neo Sans Inte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60133" y="1676786"/>
            <a:ext cx="1395248" cy="21810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87046" y="1188329"/>
            <a:ext cx="208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Neo Sans Intel"/>
              </a:rPr>
              <a:t>U32 </a:t>
            </a:r>
            <a:r>
              <a:rPr lang="en-US" sz="1600" dirty="0" err="1">
                <a:solidFill>
                  <a:schemeClr val="tx2"/>
                </a:solidFill>
                <a:cs typeface="Neo Sans Intel"/>
              </a:rPr>
              <a:t>Protected_bitmap</a:t>
            </a:r>
            <a:endParaRPr lang="en-US" sz="1600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695971" y="1668721"/>
            <a:ext cx="276293" cy="2177771"/>
          </a:xfrm>
          <a:prstGeom prst="leftBrace">
            <a:avLst>
              <a:gd name="adj1" fmla="val 31340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030708" y="1668721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User ID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460133" y="1998846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460133" y="1691478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Protected</a:t>
            </a:r>
          </a:p>
        </p:txBody>
      </p:sp>
      <p:sp>
        <p:nvSpPr>
          <p:cNvPr id="103" name="Left Brace 102"/>
          <p:cNvSpPr/>
          <p:nvPr/>
        </p:nvSpPr>
        <p:spPr>
          <a:xfrm rot="10800000">
            <a:off x="3705719" y="1680074"/>
            <a:ext cx="276293" cy="2177771"/>
          </a:xfrm>
          <a:prstGeom prst="leftBrace">
            <a:avLst>
              <a:gd name="adj1" fmla="val 31340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4035482" y="2489697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cs typeface="Neo Sans Intel"/>
              </a:rPr>
              <a:t>32 × 128 byte</a:t>
            </a:r>
          </a:p>
          <a:p>
            <a:r>
              <a:rPr lang="en-US" sz="1400" b="1" dirty="0">
                <a:solidFill>
                  <a:srgbClr val="00B050"/>
                </a:solidFill>
                <a:cs typeface="Neo Sans Intel"/>
              </a:rPr>
              <a:t>Sub Pages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0720" y="2297779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Private Key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0714" y="3243873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Mobile Number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0720" y="2616448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Public Email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30708" y="3551907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Billing Infor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0714" y="1978555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Name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1291" y="2924726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60133" y="2320560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Protected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60704" y="2967477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60133" y="2642274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60133" y="3592211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Protected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62704" y="3287190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9896" y="1182784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cs typeface="Neo Sans Intel"/>
              </a:rPr>
              <a:t>Origin 4K </a:t>
            </a:r>
            <a:r>
              <a:rPr lang="en-US" sz="1600" dirty="0">
                <a:solidFill>
                  <a:schemeClr val="tx2"/>
                </a:solidFill>
                <a:cs typeface="Neo Sans Intel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041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8" grpId="0"/>
      <p:bldP spid="89" grpId="0" animBg="1"/>
      <p:bldP spid="90" grpId="0"/>
      <p:bldP spid="12" grpId="0" animBg="1"/>
      <p:bldP spid="96" grpId="0" animBg="1"/>
      <p:bldP spid="97" grpId="0" animBg="1"/>
      <p:bldP spid="98" grpId="0" animBg="1"/>
      <p:bldP spid="103" grpId="0" animBg="1"/>
      <p:bldP spid="104" grpId="0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431" y="125753"/>
            <a:ext cx="2140009" cy="430887"/>
          </a:xfrm>
        </p:spPr>
        <p:txBody>
          <a:bodyPr wrap="none">
            <a:spAutoFit/>
          </a:bodyPr>
          <a:lstStyle/>
          <a:p>
            <a:r>
              <a:rPr lang="en-US" altLang="zh-CN" dirty="0"/>
              <a:t>User Case 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Ⅰ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198" y="915925"/>
            <a:ext cx="83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Neo Sans Intel"/>
              </a:rPr>
              <a:t>VM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1543" y="1643782"/>
            <a:ext cx="1395248" cy="21777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4K Page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036794" y="1643782"/>
            <a:ext cx="276293" cy="2177771"/>
          </a:xfrm>
          <a:prstGeom prst="leftBrace">
            <a:avLst>
              <a:gd name="adj1" fmla="val 31340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371531" y="1643782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User ID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1543" y="2272840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Private Key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71537" y="3218934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Mobile Number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71543" y="2591509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Public Email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71531" y="3526968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Billing Infor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71537" y="1953616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Name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72114" y="2899787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1809" y="1299164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Neo Sans Intel"/>
              </a:rPr>
              <a:t>Origin 4K page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70270" y="556640"/>
            <a:ext cx="0" cy="34002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lowchart: Document 7"/>
          <p:cNvSpPr/>
          <p:nvPr/>
        </p:nvSpPr>
        <p:spPr>
          <a:xfrm>
            <a:off x="4581422" y="1471040"/>
            <a:ext cx="914400" cy="612648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EPT table</a:t>
            </a:r>
            <a:endParaRPr lang="zh-CN" altLang="en-US" sz="1600" dirty="0"/>
          </a:p>
        </p:txBody>
      </p:sp>
      <p:sp>
        <p:nvSpPr>
          <p:cNvPr id="36" name="Flowchart: Document 35"/>
          <p:cNvSpPr/>
          <p:nvPr/>
        </p:nvSpPr>
        <p:spPr>
          <a:xfrm>
            <a:off x="4584193" y="2787221"/>
            <a:ext cx="914400" cy="612648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SPP table</a:t>
            </a:r>
            <a:endParaRPr lang="zh-CN" altLang="en-US" sz="1600" dirty="0"/>
          </a:p>
        </p:txBody>
      </p:sp>
      <p:sp>
        <p:nvSpPr>
          <p:cNvPr id="9" name="Flowchart: Terminator 8"/>
          <p:cNvSpPr/>
          <p:nvPr/>
        </p:nvSpPr>
        <p:spPr>
          <a:xfrm>
            <a:off x="382386" y="1657858"/>
            <a:ext cx="914400" cy="3017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</a:t>
            </a:r>
            <a:endParaRPr lang="zh-CN" altLang="en-US" dirty="0"/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1296786" y="1808734"/>
            <a:ext cx="1074186" cy="336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14797" y="1919745"/>
            <a:ext cx="62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write</a:t>
            </a:r>
            <a:endParaRPr lang="zh-CN" altLang="en-US" sz="1400" b="1" dirty="0"/>
          </a:p>
        </p:txBody>
      </p:sp>
      <p:cxnSp>
        <p:nvCxnSpPr>
          <p:cNvPr id="28" name="Straight Arrow Connector 27"/>
          <p:cNvCxnSpPr>
            <a:stCxn id="26" idx="3"/>
            <a:endCxn id="8" idx="1"/>
          </p:cNvCxnSpPr>
          <p:nvPr/>
        </p:nvCxnSpPr>
        <p:spPr>
          <a:xfrm flipV="1">
            <a:off x="3766785" y="1777364"/>
            <a:ext cx="814637" cy="328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51870" y="2085141"/>
            <a:ext cx="0" cy="702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87884" y="3399869"/>
            <a:ext cx="1" cy="703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lowchart: Alternate Process 49"/>
          <p:cNvSpPr/>
          <p:nvPr/>
        </p:nvSpPr>
        <p:spPr>
          <a:xfrm>
            <a:off x="4722742" y="4101949"/>
            <a:ext cx="914400" cy="31010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Approve</a:t>
            </a:r>
            <a:endParaRPr lang="zh-CN" altLang="en-US" sz="1400" dirty="0"/>
          </a:p>
        </p:txBody>
      </p:sp>
      <p:cxnSp>
        <p:nvCxnSpPr>
          <p:cNvPr id="52" name="Straight Arrow Connector 51"/>
          <p:cNvCxnSpPr>
            <a:stCxn id="9" idx="3"/>
            <a:endCxn id="96" idx="1"/>
          </p:cNvCxnSpPr>
          <p:nvPr/>
        </p:nvCxnSpPr>
        <p:spPr>
          <a:xfrm flipV="1">
            <a:off x="1296786" y="1796293"/>
            <a:ext cx="1074745" cy="12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6" idx="3"/>
            <a:endCxn id="8" idx="1"/>
          </p:cNvCxnSpPr>
          <p:nvPr/>
        </p:nvCxnSpPr>
        <p:spPr>
          <a:xfrm flipV="1">
            <a:off x="3766779" y="1777364"/>
            <a:ext cx="814643" cy="18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36" idx="0"/>
          </p:cNvCxnSpPr>
          <p:nvPr/>
        </p:nvCxnSpPr>
        <p:spPr>
          <a:xfrm>
            <a:off x="5038622" y="2043185"/>
            <a:ext cx="2771" cy="744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55752" y="2507176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VM  Exit</a:t>
            </a:r>
            <a:endParaRPr lang="zh-CN" altLang="en-US" sz="1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587502" y="935896"/>
            <a:ext cx="83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cs typeface="Neo Sans Intel"/>
              </a:rPr>
              <a:t>VMM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cs typeface="Neo Sans Intel"/>
              </a:rPr>
              <a:t>HPA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398039" y="1657858"/>
            <a:ext cx="1316171" cy="1546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Rectangle 86"/>
          <p:cNvSpPr/>
          <p:nvPr/>
        </p:nvSpPr>
        <p:spPr>
          <a:xfrm>
            <a:off x="6400800" y="2146635"/>
            <a:ext cx="1313410" cy="220573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User ID</a:t>
            </a:r>
          </a:p>
        </p:txBody>
      </p:sp>
      <p:cxnSp>
        <p:nvCxnSpPr>
          <p:cNvPr id="73" name="Elbow Connector 72"/>
          <p:cNvCxnSpPr>
            <a:stCxn id="36" idx="3"/>
            <a:endCxn id="87" idx="1"/>
          </p:cNvCxnSpPr>
          <p:nvPr/>
        </p:nvCxnSpPr>
        <p:spPr>
          <a:xfrm flipV="1">
            <a:off x="5498593" y="2256922"/>
            <a:ext cx="902207" cy="8366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648785" y="2357013"/>
            <a:ext cx="8327" cy="1039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lowchart: Alternate Process 104"/>
          <p:cNvSpPr/>
          <p:nvPr/>
        </p:nvSpPr>
        <p:spPr>
          <a:xfrm>
            <a:off x="6062740" y="3416531"/>
            <a:ext cx="914400" cy="45411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Security check</a:t>
            </a:r>
            <a:endParaRPr lang="zh-CN" altLang="en-US" sz="1400" dirty="0"/>
          </a:p>
        </p:txBody>
      </p:sp>
      <p:sp>
        <p:nvSpPr>
          <p:cNvPr id="106" name="Flowchart: Alternate Process 105"/>
          <p:cNvSpPr/>
          <p:nvPr/>
        </p:nvSpPr>
        <p:spPr>
          <a:xfrm>
            <a:off x="7526898" y="4096408"/>
            <a:ext cx="914400" cy="31010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Denied</a:t>
            </a:r>
            <a:endParaRPr lang="zh-CN" altLang="en-US" sz="1400" dirty="0"/>
          </a:p>
        </p:txBody>
      </p:sp>
      <p:cxnSp>
        <p:nvCxnSpPr>
          <p:cNvPr id="110" name="Elbow Connector 109"/>
          <p:cNvCxnSpPr>
            <a:endCxn id="50" idx="3"/>
          </p:cNvCxnSpPr>
          <p:nvPr/>
        </p:nvCxnSpPr>
        <p:spPr>
          <a:xfrm rot="10800000" flipV="1">
            <a:off x="5637142" y="3890792"/>
            <a:ext cx="684406" cy="366207"/>
          </a:xfrm>
          <a:prstGeom prst="bentConnector3">
            <a:avLst>
              <a:gd name="adj1" fmla="val 20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endCxn id="106" idx="1"/>
          </p:cNvCxnSpPr>
          <p:nvPr/>
        </p:nvCxnSpPr>
        <p:spPr>
          <a:xfrm>
            <a:off x="6703934" y="3890793"/>
            <a:ext cx="822964" cy="360666"/>
          </a:xfrm>
          <a:prstGeom prst="bentConnector3">
            <a:avLst>
              <a:gd name="adj1" fmla="val -5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509257" y="1551701"/>
            <a:ext cx="62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write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999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9" grpId="0" animBg="1"/>
      <p:bldP spid="18" grpId="0"/>
      <p:bldP spid="50" grpId="0" animBg="1"/>
      <p:bldP spid="70" grpId="0"/>
      <p:bldP spid="87" grpId="0" animBg="1"/>
      <p:bldP spid="105" grpId="0" animBg="1"/>
      <p:bldP spid="106" grpId="0" animBg="1"/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431" y="125753"/>
            <a:ext cx="2032608" cy="430887"/>
          </a:xfrm>
        </p:spPr>
        <p:txBody>
          <a:bodyPr wrap="none">
            <a:spAutoFit/>
          </a:bodyPr>
          <a:lstStyle/>
          <a:p>
            <a:r>
              <a:rPr lang="en-US" altLang="zh-CN" dirty="0"/>
              <a:t>User </a:t>
            </a:r>
            <a:r>
              <a:rPr lang="en-US" altLang="zh-CN" dirty="0" smtClean="0"/>
              <a:t>Case 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431" y="747203"/>
            <a:ext cx="876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cs typeface="Neo Sans Intel"/>
              </a:rPr>
              <a:t>Device </a:t>
            </a:r>
            <a:r>
              <a:rPr lang="en-US" sz="2000" dirty="0" err="1">
                <a:solidFill>
                  <a:schemeClr val="tx2"/>
                </a:solidFill>
                <a:cs typeface="Neo Sans Intel"/>
              </a:rPr>
              <a:t>mmio</a:t>
            </a:r>
            <a:r>
              <a:rPr lang="en-US" sz="2000" dirty="0">
                <a:solidFill>
                  <a:schemeClr val="tx2"/>
                </a:solidFill>
                <a:cs typeface="Neo Sans Intel"/>
              </a:rPr>
              <a:t> space protection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0720" y="1668721"/>
            <a:ext cx="1395248" cy="21777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4K Page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1082" y="2497116"/>
            <a:ext cx="158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cs typeface="Neo Sans Intel"/>
              </a:rPr>
              <a:t>A Pass-through 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cs typeface="Neo Sans Intel"/>
              </a:rPr>
              <a:t>dev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cs typeface="Neo Sans Intel"/>
              </a:rPr>
              <a:t>mmio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cs typeface="Neo Sans Intel"/>
              </a:rPr>
              <a:t> space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460133" y="1676786"/>
            <a:ext cx="1395248" cy="21810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87046" y="1188329"/>
            <a:ext cx="208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Neo Sans Intel"/>
              </a:rPr>
              <a:t>U32 </a:t>
            </a:r>
            <a:r>
              <a:rPr lang="en-US" sz="1600" dirty="0" err="1">
                <a:solidFill>
                  <a:schemeClr val="tx2"/>
                </a:solidFill>
                <a:cs typeface="Neo Sans Intel"/>
              </a:rPr>
              <a:t>Protected_bitmap</a:t>
            </a:r>
            <a:endParaRPr lang="en-US" sz="1600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695971" y="1668721"/>
            <a:ext cx="276293" cy="2177771"/>
          </a:xfrm>
          <a:prstGeom prst="leftBrace">
            <a:avLst>
              <a:gd name="adj1" fmla="val 31340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030708" y="1668721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Sensitive Reg Set[0]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460133" y="1998846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460133" y="1691478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Protected</a:t>
            </a:r>
          </a:p>
        </p:txBody>
      </p:sp>
      <p:sp>
        <p:nvSpPr>
          <p:cNvPr id="103" name="Left Brace 102"/>
          <p:cNvSpPr/>
          <p:nvPr/>
        </p:nvSpPr>
        <p:spPr>
          <a:xfrm rot="10800000">
            <a:off x="3705719" y="1680074"/>
            <a:ext cx="276293" cy="2177771"/>
          </a:xfrm>
          <a:prstGeom prst="leftBrace">
            <a:avLst>
              <a:gd name="adj1" fmla="val 31340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4035482" y="2489697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cs typeface="Neo Sans Intel"/>
              </a:rPr>
              <a:t>32 × 128 byte</a:t>
            </a:r>
          </a:p>
          <a:p>
            <a:r>
              <a:rPr lang="en-US" sz="1400" b="1" dirty="0">
                <a:solidFill>
                  <a:srgbClr val="00B050"/>
                </a:solidFill>
                <a:cs typeface="Neo Sans Intel"/>
              </a:rPr>
              <a:t>Sub Pages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0720" y="2297779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Sensitive Reg Set[2]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0714" y="3243873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rgbClr val="00B050"/>
                </a:solidFill>
              </a:rPr>
              <a:t>Public Reg Set[...]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0720" y="2616448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rgbClr val="00B050"/>
                </a:solidFill>
              </a:rPr>
              <a:t>Public Reg Set[3]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30708" y="3551907"/>
            <a:ext cx="1395248" cy="305021"/>
          </a:xfrm>
          <a:prstGeom prst="rect">
            <a:avLst/>
          </a:prstGeom>
          <a:solidFill>
            <a:srgbClr val="FF0000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Sensitive Reg Set[31]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0714" y="1978555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B050"/>
                </a:solidFill>
              </a:rPr>
              <a:t>Public Reg Set[1]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1291" y="2924726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60133" y="2320560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Protected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60704" y="2967477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60133" y="2642274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60133" y="3592211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Protected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62704" y="3287190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Un-Protected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30986" y="1182784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Neo Sans Intel"/>
              </a:rPr>
              <a:t>4K </a:t>
            </a:r>
            <a:r>
              <a:rPr lang="en-US" sz="1600" dirty="0" err="1">
                <a:solidFill>
                  <a:schemeClr val="tx2"/>
                </a:solidFill>
                <a:cs typeface="Neo Sans Intel"/>
              </a:rPr>
              <a:t>mmio</a:t>
            </a:r>
            <a:r>
              <a:rPr lang="en-US" sz="1600" dirty="0">
                <a:solidFill>
                  <a:schemeClr val="tx2"/>
                </a:solidFill>
                <a:cs typeface="Neo Sans Intel"/>
              </a:rPr>
              <a:t> space</a:t>
            </a:r>
          </a:p>
        </p:txBody>
      </p:sp>
    </p:spTree>
    <p:extLst>
      <p:ext uri="{BB962C8B-B14F-4D97-AF65-F5344CB8AC3E}">
        <p14:creationId xmlns:p14="http://schemas.microsoft.com/office/powerpoint/2010/main" val="38522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8" grpId="0"/>
      <p:bldP spid="89" grpId="0" animBg="1"/>
      <p:bldP spid="90" grpId="0"/>
      <p:bldP spid="12" grpId="0" animBg="1"/>
      <p:bldP spid="96" grpId="0" animBg="1"/>
      <p:bldP spid="97" grpId="0" animBg="1"/>
      <p:bldP spid="98" grpId="0" animBg="1"/>
      <p:bldP spid="103" grpId="0" animBg="1"/>
      <p:bldP spid="104" grpId="0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089" y="78885"/>
            <a:ext cx="2330888" cy="60681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User </a:t>
            </a: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Case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Ⅱ</a:t>
            </a:r>
            <a:endParaRPr lang="zh-CN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52249" y="2061555"/>
            <a:ext cx="914400" cy="16043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1313" y="139762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MMIO</a:t>
            </a:r>
          </a:p>
          <a:p>
            <a:r>
              <a:rPr lang="en-US" altLang="zh-CN" dirty="0"/>
              <a:t>Space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452249" y="2447066"/>
            <a:ext cx="914400" cy="282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094802" y="2369127"/>
            <a:ext cx="623455" cy="2192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97276" y="2160279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/>
              <a:t>sensitive register set</a:t>
            </a:r>
            <a:endParaRPr lang="zh-CN" alt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2455019" y="3031728"/>
            <a:ext cx="914400" cy="282633"/>
          </a:xfrm>
          <a:prstGeom prst="rect">
            <a:avLst/>
          </a:prstGeom>
          <a:solidFill>
            <a:srgbClr val="CDEA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72402" y="3385021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/>
              <a:t>public register set</a:t>
            </a:r>
            <a:endParaRPr lang="zh-CN" altLang="en-US" sz="1100" b="1" dirty="0"/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 flipH="1">
            <a:off x="1970670" y="3173044"/>
            <a:ext cx="637307" cy="21197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51453" y="1177639"/>
            <a:ext cx="792482" cy="396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Device</a:t>
            </a:r>
            <a:endParaRPr lang="zh-CN" alt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3551453" y="1568453"/>
            <a:ext cx="96978" cy="91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3851304" y="1572359"/>
            <a:ext cx="96978" cy="91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Straight Connector 24"/>
          <p:cNvCxnSpPr>
            <a:stCxn id="19" idx="1"/>
          </p:cNvCxnSpPr>
          <p:nvPr/>
        </p:nvCxnSpPr>
        <p:spPr>
          <a:xfrm flipH="1">
            <a:off x="3040490" y="1375758"/>
            <a:ext cx="510963" cy="383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71497" y="631767"/>
            <a:ext cx="0" cy="37656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Flowchart: Document 31"/>
          <p:cNvSpPr/>
          <p:nvPr/>
        </p:nvSpPr>
        <p:spPr>
          <a:xfrm>
            <a:off x="4343935" y="2269001"/>
            <a:ext cx="914400" cy="612648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EPT table</a:t>
            </a:r>
            <a:endParaRPr lang="zh-CN" altLang="en-US" sz="1600" dirty="0"/>
          </a:p>
        </p:txBody>
      </p:sp>
      <p:sp>
        <p:nvSpPr>
          <p:cNvPr id="33" name="Flowchart: Document 32"/>
          <p:cNvSpPr/>
          <p:nvPr/>
        </p:nvSpPr>
        <p:spPr>
          <a:xfrm>
            <a:off x="4343935" y="3011700"/>
            <a:ext cx="914400" cy="612648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SPP table</a:t>
            </a:r>
            <a:endParaRPr lang="zh-CN" altLang="en-US" sz="1600" dirty="0"/>
          </a:p>
        </p:txBody>
      </p:sp>
      <p:cxnSp>
        <p:nvCxnSpPr>
          <p:cNvPr id="40" name="Straight Arrow Connector 39"/>
          <p:cNvCxnSpPr>
            <a:stCxn id="19" idx="3"/>
          </p:cNvCxnSpPr>
          <p:nvPr/>
        </p:nvCxnSpPr>
        <p:spPr>
          <a:xfrm>
            <a:off x="4343935" y="1375758"/>
            <a:ext cx="1744001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3957" y="2061555"/>
            <a:ext cx="914400" cy="16043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6243957" y="2421889"/>
            <a:ext cx="914400" cy="282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243957" y="2999919"/>
            <a:ext cx="914400" cy="282633"/>
          </a:xfrm>
          <a:prstGeom prst="rect">
            <a:avLst/>
          </a:prstGeom>
          <a:solidFill>
            <a:srgbClr val="CDEA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127873" y="3331344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/>
              <a:t>public register set</a:t>
            </a:r>
            <a:endParaRPr lang="zh-CN" alt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118446" y="2129800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/>
              <a:t>sensitive register set</a:t>
            </a:r>
            <a:endParaRPr lang="zh-CN" altLang="en-US" sz="1100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949440" y="2291084"/>
            <a:ext cx="756458" cy="297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891251" y="3141235"/>
            <a:ext cx="814647" cy="24378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91890" y="7563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Host</a:t>
            </a:r>
            <a:endParaRPr lang="zh-CN" alt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692143" y="104449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2D050"/>
                </a:solidFill>
              </a:rPr>
              <a:t>Direct assign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14537" y="1188721"/>
            <a:ext cx="792482" cy="396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Device</a:t>
            </a:r>
            <a:endParaRPr lang="zh-CN" altLang="en-US" sz="1400" dirty="0"/>
          </a:p>
        </p:txBody>
      </p:sp>
      <p:sp>
        <p:nvSpPr>
          <p:cNvPr id="69" name="Rectangle 68"/>
          <p:cNvSpPr/>
          <p:nvPr/>
        </p:nvSpPr>
        <p:spPr>
          <a:xfrm>
            <a:off x="6114537" y="1579535"/>
            <a:ext cx="96978" cy="91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Rectangle 69"/>
          <p:cNvSpPr/>
          <p:nvPr/>
        </p:nvSpPr>
        <p:spPr>
          <a:xfrm>
            <a:off x="6212900" y="1579534"/>
            <a:ext cx="96978" cy="91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Rectangle 70"/>
          <p:cNvSpPr/>
          <p:nvPr/>
        </p:nvSpPr>
        <p:spPr>
          <a:xfrm>
            <a:off x="6311263" y="1576646"/>
            <a:ext cx="96978" cy="91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Rectangle 71"/>
          <p:cNvSpPr/>
          <p:nvPr/>
        </p:nvSpPr>
        <p:spPr>
          <a:xfrm>
            <a:off x="6409626" y="1578846"/>
            <a:ext cx="96978" cy="91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6398712" y="1645851"/>
            <a:ext cx="65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GPA</a:t>
            </a:r>
            <a:endParaRPr lang="zh-CN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844932" y="74250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VM</a:t>
            </a:r>
            <a:endParaRPr lang="zh-CN" altLang="en-US" b="1" dirty="0"/>
          </a:p>
        </p:txBody>
      </p:sp>
      <p:cxnSp>
        <p:nvCxnSpPr>
          <p:cNvPr id="76" name="Straight Arrow Connector 75"/>
          <p:cNvCxnSpPr>
            <a:stCxn id="46" idx="1"/>
            <a:endCxn id="32" idx="3"/>
          </p:cNvCxnSpPr>
          <p:nvPr/>
        </p:nvCxnSpPr>
        <p:spPr>
          <a:xfrm flipH="1" flipV="1">
            <a:off x="5258335" y="2575325"/>
            <a:ext cx="985622" cy="565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115827" y="3515826"/>
            <a:ext cx="1117024" cy="615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lowchart: Alternate Process 83"/>
          <p:cNvSpPr/>
          <p:nvPr/>
        </p:nvSpPr>
        <p:spPr>
          <a:xfrm>
            <a:off x="6252283" y="3977258"/>
            <a:ext cx="914400" cy="31010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Approve</a:t>
            </a:r>
            <a:endParaRPr lang="zh-CN" altLang="en-US" sz="1400" dirty="0"/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5258335" y="2505017"/>
            <a:ext cx="985622" cy="12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lowchart: Alternate Process 89"/>
          <p:cNvSpPr/>
          <p:nvPr/>
        </p:nvSpPr>
        <p:spPr>
          <a:xfrm>
            <a:off x="2988608" y="3910316"/>
            <a:ext cx="1584569" cy="377043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Trap &amp; Emulate</a:t>
            </a:r>
            <a:endParaRPr lang="zh-CN" altLang="en-US" sz="1400" dirty="0"/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3815923" y="3592954"/>
            <a:ext cx="672950" cy="317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561136" y="3574471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VM Exit</a:t>
            </a:r>
            <a:endParaRPr lang="zh-CN" altLang="en-US" sz="1100" dirty="0"/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xmlns="" id="{AC6D8B52-0F2A-49BA-870E-0E8C2E6FD81F}"/>
              </a:ext>
            </a:extLst>
          </p:cNvPr>
          <p:cNvSpPr/>
          <p:nvPr/>
        </p:nvSpPr>
        <p:spPr>
          <a:xfrm>
            <a:off x="3649816" y="1568452"/>
            <a:ext cx="96978" cy="91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xmlns="" id="{6232ACCE-0C92-4C96-8873-01725A556188}"/>
              </a:ext>
            </a:extLst>
          </p:cNvPr>
          <p:cNvSpPr/>
          <p:nvPr/>
        </p:nvSpPr>
        <p:spPr>
          <a:xfrm>
            <a:off x="3751671" y="1564645"/>
            <a:ext cx="96978" cy="100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9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84" grpId="0" animBg="1"/>
      <p:bldP spid="90" grpId="0" animBg="1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A98C6B3B-FC91-4409-A49B-E6CE814B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135DD9BF-D441-4A34-B40F-55A1E095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Resource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507D94E-4B2A-4D82-8F85-91E9BAD9D2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Intel SDM:</a:t>
            </a:r>
          </a:p>
          <a:p>
            <a:r>
              <a:rPr lang="en-US" altLang="zh-CN" dirty="0">
                <a:hlinkClick r:id="rId2"/>
              </a:rPr>
              <a:t>https://software.intel.com/sites/default/files/managed/c5/15/architecture-instruction-set-extensions-programming-reference.pdf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/>
              <a:t>Xen Patch link:</a:t>
            </a:r>
          </a:p>
          <a:p>
            <a:r>
              <a:rPr lang="en-US" altLang="zh-CN" dirty="0">
                <a:hlinkClick r:id="rId3"/>
              </a:rPr>
              <a:t>https://lists.xenproject.org/archives/html/xen-devel/2017-10/msg02215.html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/>
              <a:t>KVM Patch link:</a:t>
            </a:r>
          </a:p>
          <a:p>
            <a:r>
              <a:rPr lang="en-US" altLang="zh-CN" dirty="0">
                <a:hlinkClick r:id="rId4"/>
              </a:rPr>
              <a:t>https://lkml.org/lkml/2017/10/13/460</a:t>
            </a:r>
            <a:r>
              <a:rPr lang="en-US" altLang="zh-CN" dirty="0"/>
              <a:t> 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479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2825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663" y="1227138"/>
            <a:ext cx="8221662" cy="294278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sz="2400" b="1" dirty="0"/>
              <a:t>Overview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sz="2400" b="1" dirty="0"/>
              <a:t>Implementation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/>
              <a:t>User Cases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sz="2400" b="1" dirty="0"/>
              <a:t>Q/A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04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431" y="125753"/>
            <a:ext cx="2308261" cy="430887"/>
          </a:xfrm>
        </p:spPr>
        <p:txBody>
          <a:bodyPr wrap="none">
            <a:spAutoFit/>
          </a:bodyPr>
          <a:lstStyle/>
          <a:p>
            <a:r>
              <a:rPr lang="en-US" dirty="0"/>
              <a:t>SPP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431" y="740979"/>
            <a:ext cx="8765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cs typeface="Neo Sans Intel"/>
              </a:rPr>
              <a:t>EPT-Based Sub-Page Protection (SPP)</a:t>
            </a:r>
          </a:p>
          <a:p>
            <a:r>
              <a:rPr lang="en-US" sz="2000" dirty="0">
                <a:solidFill>
                  <a:schemeClr val="tx2"/>
                </a:solidFill>
                <a:cs typeface="Neo Sans Intel"/>
              </a:rPr>
              <a:t>	- </a:t>
            </a:r>
            <a:r>
              <a:rPr lang="en-US" sz="1600" dirty="0">
                <a:solidFill>
                  <a:schemeClr val="tx2"/>
                </a:solidFill>
                <a:cs typeface="Neo Sans Intel"/>
              </a:rPr>
              <a:t>Allow write-protecting guest physical memory at a sub-page (128byte) granularity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0720" y="2044041"/>
            <a:ext cx="1395248" cy="21777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4K 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9098" y="4256805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Neo Sans Intel"/>
              </a:rPr>
              <a:t>Original Page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9431" y="2871316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cs typeface="Neo Sans Intel"/>
              </a:rPr>
              <a:t>Write-Protection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cs typeface="Neo Sans Intel"/>
              </a:rPr>
              <a:t>Granularity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49817" y="2044041"/>
            <a:ext cx="1395248" cy="21777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04165" y="4253768"/>
            <a:ext cx="1686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Neo Sans Intel"/>
              </a:rPr>
              <a:t>EPT-Based SPP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3952" y="3132926"/>
            <a:ext cx="1213945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9173" y="2831901"/>
            <a:ext cx="84350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  <a:cs typeface="Neo Sans Intel"/>
              </a:rPr>
              <a:t>With SPP</a:t>
            </a:r>
            <a:endParaRPr lang="en-US" sz="1200" dirty="0">
              <a:solidFill>
                <a:srgbClr val="00B050"/>
              </a:solidFill>
              <a:cs typeface="Neo Sans Intel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695971" y="2044041"/>
            <a:ext cx="276293" cy="2177771"/>
          </a:xfrm>
          <a:prstGeom prst="leftBrace">
            <a:avLst>
              <a:gd name="adj1" fmla="val 31340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049817" y="2044040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049812" y="2351467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128 </a:t>
            </a:r>
            <a:r>
              <a:rPr lang="en-US" altLang="zh-CN" sz="1400" dirty="0">
                <a:solidFill>
                  <a:srgbClr val="00B050"/>
                </a:solidFill>
              </a:rPr>
              <a:t>byte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049822" y="2658896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049817" y="3935903"/>
            <a:ext cx="1395248" cy="3050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49817" y="3628476"/>
            <a:ext cx="1395248" cy="30502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049817" y="2963917"/>
            <a:ext cx="1395248" cy="6621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</a:rPr>
              <a:t>···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3" name="Left Brace 102"/>
          <p:cNvSpPr/>
          <p:nvPr/>
        </p:nvSpPr>
        <p:spPr>
          <a:xfrm rot="10800000">
            <a:off x="6503521" y="2055394"/>
            <a:ext cx="276293" cy="2177771"/>
          </a:xfrm>
          <a:prstGeom prst="leftBrace">
            <a:avLst>
              <a:gd name="adj1" fmla="val 31340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6872352" y="2887081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cs typeface="Neo Sans Intel"/>
              </a:rPr>
              <a:t>32 × 128 byte</a:t>
            </a:r>
          </a:p>
          <a:p>
            <a:r>
              <a:rPr lang="en-US" sz="1400" b="1" dirty="0">
                <a:solidFill>
                  <a:srgbClr val="00B050"/>
                </a:solidFill>
                <a:cs typeface="Neo Sans Intel"/>
              </a:rPr>
              <a:t>Sub Pages</a:t>
            </a:r>
          </a:p>
        </p:txBody>
      </p:sp>
    </p:spTree>
    <p:extLst>
      <p:ext uri="{BB962C8B-B14F-4D97-AF65-F5344CB8AC3E}">
        <p14:creationId xmlns:p14="http://schemas.microsoft.com/office/powerpoint/2010/main" val="5941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Implementation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845877"/>
            <a:ext cx="8228012" cy="278678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Sub-page protection overall picture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Sub-page permission table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Sub-page permission table </a:t>
            </a:r>
            <a:r>
              <a:rPr lang="en-US" altLang="zh-CN" dirty="0" smtClean="0"/>
              <a:t>pointer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Sub-page permission table induced VM Exit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Sub-page </a:t>
            </a:r>
            <a:r>
              <a:rPr lang="en-US" altLang="zh-CN" dirty="0"/>
              <a:t>permission table capability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Sub-page permission table enforcement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/>
              <a:t>Hypercalls</a:t>
            </a:r>
            <a:r>
              <a:rPr lang="en-US" altLang="zh-CN" dirty="0"/>
              <a:t> to set/get Sub-Page Write </a:t>
            </a:r>
            <a:r>
              <a:rPr lang="en-US" altLang="zh-CN" dirty="0" smtClean="0"/>
              <a:t>Protection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2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44540" y="4372221"/>
            <a:ext cx="542260" cy="274637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9632" y="-679639"/>
            <a:ext cx="2739404" cy="430887"/>
          </a:xfrm>
        </p:spPr>
        <p:txBody>
          <a:bodyPr wrap="none">
            <a:spAutoFit/>
          </a:bodyPr>
          <a:lstStyle/>
          <a:p>
            <a:r>
              <a:rPr lang="en-US" altLang="zh-CN" dirty="0"/>
              <a:t>How SPP Works: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370" y="942859"/>
            <a:ext cx="212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Neo Sans Intel"/>
              </a:rPr>
              <a:t>Guest Physical Address</a:t>
            </a:r>
          </a:p>
          <a:p>
            <a:pPr algn="ctr"/>
            <a:r>
              <a:rPr lang="en-US" sz="1400" dirty="0">
                <a:cs typeface="Neo Sans Intel"/>
              </a:rPr>
              <a:t>(GPA)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9431" y="487794"/>
            <a:ext cx="1497654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Original EPT: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49431" y="1957555"/>
            <a:ext cx="1883785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EPT-Based SPP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67760" y="1107456"/>
            <a:ext cx="47296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7" idx="3"/>
            <a:endCxn id="19" idx="1"/>
          </p:cNvCxnSpPr>
          <p:nvPr/>
        </p:nvCxnSpPr>
        <p:spPr>
          <a:xfrm flipV="1">
            <a:off x="3626070" y="1310060"/>
            <a:ext cx="662151" cy="596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58967" y="1697957"/>
            <a:ext cx="867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cs typeface="Neo Sans Intel"/>
              </a:rPr>
              <a:t>Walk EPT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288221" y="1004415"/>
            <a:ext cx="1592317" cy="396598"/>
            <a:chOff x="4288221" y="1386801"/>
            <a:chExt cx="1592317" cy="396598"/>
          </a:xfrm>
        </p:grpSpPr>
        <p:sp>
          <p:nvSpPr>
            <p:cNvPr id="19" name="Rectangle 18"/>
            <p:cNvSpPr/>
            <p:nvPr/>
          </p:nvSpPr>
          <p:spPr>
            <a:xfrm>
              <a:off x="4288221" y="1601492"/>
              <a:ext cx="1592317" cy="18190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92816" y="1386801"/>
              <a:ext cx="260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cs typeface="Neo Sans Intel"/>
                </a:rPr>
                <a:t>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20760" y="1664705"/>
            <a:ext cx="1072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cs typeface="Neo Sans Intel"/>
              </a:rPr>
              <a:t>EPT leaf entry</a:t>
            </a:r>
            <a:endParaRPr lang="en-US" sz="1100" dirty="0">
              <a:cs typeface="Neo Sans Inte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14546" y="1304525"/>
            <a:ext cx="95381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4546" y="1029738"/>
            <a:ext cx="953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cs typeface="Neo Sans Intel"/>
              </a:rPr>
              <a:t>Writable?</a:t>
            </a:r>
            <a:endParaRPr lang="en-US" sz="1400" dirty="0">
              <a:solidFill>
                <a:srgbClr val="0070C0"/>
              </a:solidFill>
              <a:cs typeface="Neo Sans Intel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984123" y="1142897"/>
            <a:ext cx="551792" cy="340394"/>
            <a:chOff x="6984123" y="1525283"/>
            <a:chExt cx="551792" cy="340394"/>
          </a:xfrm>
        </p:grpSpPr>
        <p:grpSp>
          <p:nvGrpSpPr>
            <p:cNvPr id="32" name="Group 31"/>
            <p:cNvGrpSpPr/>
            <p:nvPr/>
          </p:nvGrpSpPr>
          <p:grpSpPr>
            <a:xfrm>
              <a:off x="6984123" y="1525283"/>
              <a:ext cx="551792" cy="168146"/>
              <a:chOff x="7662041" y="1601492"/>
              <a:chExt cx="551792" cy="16814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7662041" y="1601493"/>
                <a:ext cx="168146" cy="16814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827574" y="1601492"/>
                <a:ext cx="386259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984123" y="1693429"/>
              <a:ext cx="183910" cy="17224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157539" y="1865677"/>
              <a:ext cx="378373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168033" y="910184"/>
            <a:ext cx="291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70C0"/>
                </a:solidFill>
                <a:cs typeface="Neo Sans Intel"/>
              </a:rPr>
              <a:t>Y</a:t>
            </a:r>
            <a:endParaRPr lang="en-US" sz="1100" dirty="0">
              <a:solidFill>
                <a:srgbClr val="0070C0"/>
              </a:solidFill>
              <a:cs typeface="Neo Sans Inte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8033" y="1486947"/>
            <a:ext cx="291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cs typeface="Neo Sans Intel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0346" y="997979"/>
            <a:ext cx="1505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70C0"/>
                </a:solidFill>
                <a:cs typeface="Neo Sans Intel"/>
              </a:rPr>
              <a:t>Write access to page</a:t>
            </a:r>
            <a:endParaRPr lang="en-US" sz="1100" dirty="0">
              <a:solidFill>
                <a:srgbClr val="0070C0"/>
              </a:solidFill>
              <a:cs typeface="Neo Sans Inte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35912" y="1352486"/>
            <a:ext cx="1505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70C0"/>
                </a:solidFill>
                <a:cs typeface="Neo Sans Intel"/>
              </a:rPr>
              <a:t>Write access deny</a:t>
            </a:r>
            <a:endParaRPr lang="en-US" sz="1100" dirty="0">
              <a:solidFill>
                <a:srgbClr val="0070C0"/>
              </a:solidFill>
              <a:cs typeface="Neo Sans Inte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431" y="2732831"/>
            <a:ext cx="55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GPA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298" y="2886719"/>
            <a:ext cx="68877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66264" y="2664432"/>
            <a:ext cx="859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cs typeface="Neo Sans Intel"/>
              </a:rPr>
              <a:t>Walk EPT</a:t>
            </a:r>
          </a:p>
        </p:txBody>
      </p:sp>
      <p:cxnSp>
        <p:nvCxnSpPr>
          <p:cNvPr id="60" name="Straight Arrow Connector 59"/>
          <p:cNvCxnSpPr>
            <a:stCxn id="149" idx="2"/>
          </p:cNvCxnSpPr>
          <p:nvPr/>
        </p:nvCxnSpPr>
        <p:spPr>
          <a:xfrm flipH="1">
            <a:off x="2028460" y="3519683"/>
            <a:ext cx="4756" cy="37351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983235" y="3670787"/>
            <a:ext cx="1592317" cy="396598"/>
            <a:chOff x="4288221" y="1386801"/>
            <a:chExt cx="1592317" cy="396598"/>
          </a:xfrm>
        </p:grpSpPr>
        <p:sp>
          <p:nvSpPr>
            <p:cNvPr id="66" name="Rectangle 65"/>
            <p:cNvSpPr/>
            <p:nvPr/>
          </p:nvSpPr>
          <p:spPr>
            <a:xfrm>
              <a:off x="4288221" y="1601492"/>
              <a:ext cx="1592317" cy="18190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667702" y="1601492"/>
              <a:ext cx="110359" cy="181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92816" y="1386801"/>
              <a:ext cx="260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cs typeface="Neo Sans Intel"/>
                </a:rPr>
                <a:t>1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469524" y="1601492"/>
              <a:ext cx="110359" cy="1819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E87956"/>
                  </a:solidFill>
                </a:rPr>
                <a:t>1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363597" y="1386801"/>
              <a:ext cx="3376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cs typeface="Neo Sans Intel"/>
                </a:rPr>
                <a:t>61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37595" y="4113295"/>
            <a:ext cx="1072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cs typeface="Neo Sans Intel"/>
              </a:rPr>
              <a:t>EPT leaf entry</a:t>
            </a:r>
            <a:endParaRPr lang="en-US" sz="1100" dirty="0">
              <a:cs typeface="Neo Sans Inte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58967" y="2441121"/>
            <a:ext cx="953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cs typeface="Neo Sans Intel"/>
              </a:rPr>
              <a:t>Writable?</a:t>
            </a:r>
            <a:endParaRPr lang="en-US" sz="1400" dirty="0">
              <a:solidFill>
                <a:srgbClr val="0070C0"/>
              </a:solidFill>
              <a:cs typeface="Neo Sans Intel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697012" y="2554280"/>
            <a:ext cx="551792" cy="340394"/>
            <a:chOff x="6984123" y="1525283"/>
            <a:chExt cx="551792" cy="340394"/>
          </a:xfrm>
        </p:grpSpPr>
        <p:grpSp>
          <p:nvGrpSpPr>
            <p:cNvPr id="73" name="Group 72"/>
            <p:cNvGrpSpPr/>
            <p:nvPr/>
          </p:nvGrpSpPr>
          <p:grpSpPr>
            <a:xfrm>
              <a:off x="6984123" y="1525283"/>
              <a:ext cx="551792" cy="168146"/>
              <a:chOff x="7662041" y="1601492"/>
              <a:chExt cx="551792" cy="16814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7662041" y="1601493"/>
                <a:ext cx="168146" cy="16814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7827574" y="1601492"/>
                <a:ext cx="386259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>
              <a:off x="6984123" y="1693429"/>
              <a:ext cx="183910" cy="172248"/>
            </a:xfrm>
            <a:prstGeom prst="line">
              <a:avLst/>
            </a:prstGeom>
            <a:ln>
              <a:solidFill>
                <a:srgbClr val="E35B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57539" y="1865677"/>
              <a:ext cx="378373" cy="0"/>
            </a:xfrm>
            <a:prstGeom prst="straightConnector1">
              <a:avLst/>
            </a:prstGeom>
            <a:ln>
              <a:solidFill>
                <a:srgbClr val="E35B3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3880922" y="2321567"/>
            <a:ext cx="291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70C0"/>
                </a:solidFill>
                <a:cs typeface="Neo Sans Intel"/>
              </a:rPr>
              <a:t>Y</a:t>
            </a:r>
            <a:endParaRPr lang="en-US" sz="1100" dirty="0">
              <a:solidFill>
                <a:srgbClr val="0070C0"/>
              </a:solidFill>
              <a:cs typeface="Neo Sans Inte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13235" y="2409362"/>
            <a:ext cx="1505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70C0"/>
                </a:solidFill>
                <a:cs typeface="Neo Sans Intel"/>
              </a:rPr>
              <a:t>Write access to page</a:t>
            </a:r>
            <a:endParaRPr lang="en-US" sz="1100" dirty="0">
              <a:solidFill>
                <a:srgbClr val="0070C0"/>
              </a:solidFill>
              <a:cs typeface="Neo Sans Intel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609193" y="2723791"/>
            <a:ext cx="1072055" cy="1232632"/>
            <a:chOff x="2640725" y="3066774"/>
            <a:chExt cx="1072055" cy="1232632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758967" y="3066774"/>
              <a:ext cx="953813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rot="5400000" flipH="1" flipV="1">
              <a:off x="2083530" y="3623969"/>
              <a:ext cx="1232632" cy="118242"/>
            </a:xfrm>
            <a:prstGeom prst="bentConnector3">
              <a:avLst>
                <a:gd name="adj1" fmla="val 119"/>
              </a:avLst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4213235" y="3779389"/>
            <a:ext cx="1261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E35B31"/>
                </a:solidFill>
                <a:cs typeface="Neo Sans Intel"/>
              </a:rPr>
              <a:t>Walk </a:t>
            </a:r>
            <a:r>
              <a:rPr lang="en-US" altLang="zh-CN" sz="1100" dirty="0">
                <a:solidFill>
                  <a:srgbClr val="E35B31"/>
                </a:solidFill>
                <a:cs typeface="Neo Sans Intel"/>
              </a:rPr>
              <a:t>SPP Table</a:t>
            </a:r>
            <a:endParaRPr lang="en-US" sz="1100" dirty="0">
              <a:solidFill>
                <a:srgbClr val="E35B31"/>
              </a:solidFill>
              <a:cs typeface="Neo Sans Intel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207172" y="2110795"/>
            <a:ext cx="67987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855708" y="3105083"/>
            <a:ext cx="1313383" cy="600164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E87956"/>
                </a:solidFill>
                <a:cs typeface="Neo Sans Intel"/>
              </a:rPr>
              <a:t>SPP table pointer</a:t>
            </a:r>
          </a:p>
          <a:p>
            <a:pPr algn="ctr"/>
            <a:r>
              <a:rPr lang="en-US" altLang="zh-CN" sz="1100" dirty="0">
                <a:solidFill>
                  <a:srgbClr val="E87956"/>
                </a:solidFill>
                <a:cs typeface="Neo Sans Intel"/>
              </a:rPr>
              <a:t>in </a:t>
            </a:r>
            <a:r>
              <a:rPr lang="en-US" altLang="zh-CN" sz="1100" dirty="0" smtClean="0">
                <a:solidFill>
                  <a:srgbClr val="E87956"/>
                </a:solidFill>
                <a:cs typeface="Neo Sans Intel"/>
              </a:rPr>
              <a:t>VMCS</a:t>
            </a:r>
            <a:endParaRPr lang="en-US" sz="1100" dirty="0">
              <a:solidFill>
                <a:srgbClr val="E87956"/>
              </a:solidFill>
              <a:cs typeface="Neo Sans Intel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061407" y="3276927"/>
            <a:ext cx="237758" cy="0"/>
          </a:xfrm>
          <a:prstGeom prst="straightConnector1">
            <a:avLst/>
          </a:prstGeom>
          <a:ln>
            <a:solidFill>
              <a:srgbClr val="E35B3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5352458" y="2807659"/>
            <a:ext cx="1789387" cy="398495"/>
            <a:chOff x="4173917" y="1384905"/>
            <a:chExt cx="1789387" cy="398495"/>
          </a:xfrm>
        </p:grpSpPr>
        <p:sp>
          <p:nvSpPr>
            <p:cNvPr id="108" name="Rectangle 107"/>
            <p:cNvSpPr/>
            <p:nvPr/>
          </p:nvSpPr>
          <p:spPr>
            <a:xfrm>
              <a:off x="4288221" y="1601492"/>
              <a:ext cx="1592317" cy="18190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67702" y="1601492"/>
              <a:ext cx="110359" cy="181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92816" y="1386801"/>
              <a:ext cx="260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cs typeface="Neo Sans Intel"/>
                </a:rPr>
                <a:t>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703174" y="1386801"/>
              <a:ext cx="260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cs typeface="Neo Sans Intel"/>
                </a:rPr>
                <a:t>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57343" y="1601492"/>
              <a:ext cx="110359" cy="1819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446985" y="1601492"/>
              <a:ext cx="110359" cy="181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288220" y="1601492"/>
              <a:ext cx="110359" cy="181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98579" y="1601492"/>
              <a:ext cx="110359" cy="1819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501054" y="1601492"/>
              <a:ext cx="110359" cy="181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611413" y="1601492"/>
              <a:ext cx="110359" cy="1819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78061" y="1601492"/>
              <a:ext cx="110359" cy="1819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173917" y="1384905"/>
              <a:ext cx="327137" cy="24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cs typeface="Neo Sans Intel"/>
                </a:rPr>
                <a:t>63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721772" y="1601492"/>
              <a:ext cx="110359" cy="181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30856" y="1601492"/>
              <a:ext cx="624010" cy="1819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70C0"/>
                  </a:solidFill>
                </a:rPr>
                <a:t>···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74575" y="1386801"/>
              <a:ext cx="260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cs typeface="Neo Sans Intel"/>
                </a:rPr>
                <a:t>2</a:t>
              </a: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7502660" y="2420365"/>
            <a:ext cx="985348" cy="177608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7502660" y="2420365"/>
            <a:ext cx="985348" cy="197069"/>
          </a:xfrm>
          <a:prstGeom prst="rect">
            <a:avLst/>
          </a:prstGeom>
          <a:solidFill>
            <a:srgbClr val="CAE288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128 </a:t>
            </a:r>
            <a:r>
              <a:rPr lang="en-US" altLang="zh-CN" sz="1200" dirty="0">
                <a:solidFill>
                  <a:srgbClr val="0070C0"/>
                </a:solidFill>
              </a:rPr>
              <a:t>byte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502660" y="2617434"/>
            <a:ext cx="985348" cy="197069"/>
          </a:xfrm>
          <a:prstGeom prst="rect">
            <a:avLst/>
          </a:prstGeom>
          <a:solidFill>
            <a:srgbClr val="FF9797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128 </a:t>
            </a:r>
            <a:r>
              <a:rPr lang="en-US" altLang="zh-CN" sz="1200" dirty="0">
                <a:solidFill>
                  <a:srgbClr val="0070C0"/>
                </a:solidFill>
              </a:rPr>
              <a:t>byte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502660" y="2814503"/>
            <a:ext cx="985348" cy="19706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502660" y="3011572"/>
            <a:ext cx="985348" cy="19706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502660" y="3996917"/>
            <a:ext cx="985348" cy="19706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502660" y="3206153"/>
            <a:ext cx="985348" cy="815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</a:rPr>
              <a:t>···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36" name="Elbow Connector 135"/>
          <p:cNvCxnSpPr>
            <a:stCxn id="118" idx="3"/>
            <a:endCxn id="126" idx="1"/>
          </p:cNvCxnSpPr>
          <p:nvPr/>
        </p:nvCxnSpPr>
        <p:spPr>
          <a:xfrm flipV="1">
            <a:off x="7066961" y="2518900"/>
            <a:ext cx="435699" cy="596300"/>
          </a:xfrm>
          <a:prstGeom prst="bentConnector3">
            <a:avLst/>
          </a:prstGeom>
          <a:ln w="127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12" idx="2"/>
            <a:endCxn id="130" idx="1"/>
          </p:cNvCxnSpPr>
          <p:nvPr/>
        </p:nvCxnSpPr>
        <p:spPr>
          <a:xfrm rot="5400000" flipH="1" flipV="1">
            <a:off x="6901770" y="2605263"/>
            <a:ext cx="490184" cy="711596"/>
          </a:xfrm>
          <a:prstGeom prst="bentConnector4">
            <a:avLst>
              <a:gd name="adj1" fmla="val -46636"/>
              <a:gd name="adj2" fmla="val 53877"/>
            </a:avLst>
          </a:prstGeom>
          <a:ln w="12700">
            <a:solidFill>
              <a:srgbClr val="E35B3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482955" y="4188007"/>
            <a:ext cx="1107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cs typeface="Neo Sans Intel"/>
              </a:rPr>
              <a:t>Physical Page</a:t>
            </a:r>
            <a:endParaRPr lang="en-US" sz="1100" dirty="0">
              <a:cs typeface="Neo Sans Inte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521260" y="2371471"/>
            <a:ext cx="520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B050"/>
                </a:solidFill>
                <a:cs typeface="Neo Sans Intel"/>
              </a:rPr>
              <a:t>Allow</a:t>
            </a:r>
            <a:endParaRPr lang="en-US" sz="1100" dirty="0">
              <a:solidFill>
                <a:srgbClr val="00B050"/>
              </a:solidFill>
              <a:cs typeface="Neo Sans Intel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521260" y="2580522"/>
            <a:ext cx="520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E35B31"/>
                </a:solidFill>
                <a:cs typeface="Neo Sans Intel"/>
              </a:rPr>
              <a:t>Deny</a:t>
            </a:r>
            <a:endParaRPr lang="en-US" sz="1100" dirty="0">
              <a:solidFill>
                <a:srgbClr val="E35B31"/>
              </a:solidFill>
              <a:cs typeface="Neo Sans Intel"/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5187176" y="3030837"/>
            <a:ext cx="270660" cy="205042"/>
          </a:xfrm>
          <a:prstGeom prst="line">
            <a:avLst/>
          </a:prstGeom>
          <a:ln w="12700">
            <a:solidFill>
              <a:srgbClr val="E8795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61" idx="3"/>
          </p:cNvCxnSpPr>
          <p:nvPr/>
        </p:nvCxnSpPr>
        <p:spPr>
          <a:xfrm flipV="1">
            <a:off x="5184860" y="3222531"/>
            <a:ext cx="323255" cy="173985"/>
          </a:xfrm>
          <a:prstGeom prst="line">
            <a:avLst/>
          </a:prstGeom>
          <a:ln w="12700">
            <a:solidFill>
              <a:srgbClr val="E8795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645199" y="3298473"/>
            <a:ext cx="128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E35B31"/>
                </a:solidFill>
                <a:cs typeface="Neo Sans Intel"/>
              </a:rPr>
              <a:t>SPPT </a:t>
            </a:r>
            <a:r>
              <a:rPr lang="en-US" altLang="zh-CN" sz="1100" dirty="0">
                <a:solidFill>
                  <a:srgbClr val="E35B31"/>
                </a:solidFill>
                <a:cs typeface="Neo Sans Intel"/>
              </a:rPr>
              <a:t>L1E format</a:t>
            </a:r>
            <a:endParaRPr lang="en-US" sz="1100" dirty="0">
              <a:solidFill>
                <a:srgbClr val="E35B31"/>
              </a:solidFill>
              <a:cs typeface="Neo Sans Intel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388856" y="4083616"/>
            <a:ext cx="2008630" cy="430887"/>
          </a:xfrm>
          <a:prstGeom prst="rect">
            <a:avLst/>
          </a:prstGeom>
          <a:noFill/>
          <a:ln w="19050">
            <a:solidFill>
              <a:srgbClr val="E35B3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0+2i : sub-page write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access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1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+2i : reserved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Neo Sans Intel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flipV="1">
            <a:off x="6312642" y="3574894"/>
            <a:ext cx="4992" cy="524594"/>
          </a:xfrm>
          <a:prstGeom prst="straightConnector1">
            <a:avLst/>
          </a:prstGeom>
          <a:ln>
            <a:solidFill>
              <a:srgbClr val="E35B3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51513" y="737390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Rectangle 127"/>
          <p:cNvSpPr/>
          <p:nvPr/>
        </p:nvSpPr>
        <p:spPr>
          <a:xfrm>
            <a:off x="2837409" y="831599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Rectangle 128"/>
          <p:cNvSpPr/>
          <p:nvPr/>
        </p:nvSpPr>
        <p:spPr>
          <a:xfrm>
            <a:off x="2923763" y="920415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Rectangle 134"/>
          <p:cNvSpPr/>
          <p:nvPr/>
        </p:nvSpPr>
        <p:spPr>
          <a:xfrm>
            <a:off x="3033967" y="1019514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Rectangle 136"/>
          <p:cNvSpPr/>
          <p:nvPr/>
        </p:nvSpPr>
        <p:spPr>
          <a:xfrm>
            <a:off x="3037021" y="1217259"/>
            <a:ext cx="589049" cy="197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5687479" y="1225591"/>
            <a:ext cx="83704" cy="178001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1449185" y="2544019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Rectangle 140"/>
          <p:cNvSpPr/>
          <p:nvPr/>
        </p:nvSpPr>
        <p:spPr>
          <a:xfrm>
            <a:off x="1535081" y="2638228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1621435" y="2727044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Rectangle 146"/>
          <p:cNvSpPr/>
          <p:nvPr/>
        </p:nvSpPr>
        <p:spPr>
          <a:xfrm>
            <a:off x="1731639" y="2826143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Rectangle 148"/>
          <p:cNvSpPr/>
          <p:nvPr/>
        </p:nvSpPr>
        <p:spPr>
          <a:xfrm>
            <a:off x="1736394" y="3351377"/>
            <a:ext cx="593643" cy="168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Rectangle 149"/>
          <p:cNvSpPr/>
          <p:nvPr/>
        </p:nvSpPr>
        <p:spPr>
          <a:xfrm>
            <a:off x="2370009" y="3883798"/>
            <a:ext cx="95762" cy="176587"/>
          </a:xfrm>
          <a:prstGeom prst="rect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1163878" y="3893197"/>
            <a:ext cx="122045" cy="167188"/>
          </a:xfrm>
          <a:prstGeom prst="rect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870842" y="2901667"/>
            <a:ext cx="291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cs typeface="Neo Sans Intel"/>
              </a:rPr>
              <a:t>N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4308763" y="2768462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Rectangle 156"/>
          <p:cNvSpPr/>
          <p:nvPr/>
        </p:nvSpPr>
        <p:spPr>
          <a:xfrm>
            <a:off x="4394659" y="2862671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Rectangle 157"/>
          <p:cNvSpPr/>
          <p:nvPr/>
        </p:nvSpPr>
        <p:spPr>
          <a:xfrm>
            <a:off x="4481013" y="2951487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Rectangle 160"/>
          <p:cNvSpPr/>
          <p:nvPr/>
        </p:nvSpPr>
        <p:spPr>
          <a:xfrm>
            <a:off x="4591217" y="3050586"/>
            <a:ext cx="593643" cy="691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Rectangle 161"/>
          <p:cNvSpPr/>
          <p:nvPr/>
        </p:nvSpPr>
        <p:spPr>
          <a:xfrm>
            <a:off x="4594271" y="3251625"/>
            <a:ext cx="593643" cy="168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Straight Arrow Connector 37"/>
          <p:cNvCxnSpPr>
            <a:stCxn id="144" idx="2"/>
          </p:cNvCxnSpPr>
          <p:nvPr/>
        </p:nvCxnSpPr>
        <p:spPr>
          <a:xfrm>
            <a:off x="8781386" y="2842132"/>
            <a:ext cx="0" cy="1218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24228" y="3251625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err="1"/>
              <a:t>VM_exit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599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DB34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DB34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126" grpId="0" animBg="1"/>
      <p:bldP spid="130" grpId="0" animBg="1"/>
      <p:bldP spid="143" grpId="0"/>
      <p:bldP spid="144" grpId="0"/>
      <p:bldP spid="152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719137"/>
          </a:xfrm>
        </p:spPr>
        <p:txBody>
          <a:bodyPr/>
          <a:lstStyle/>
          <a:p>
            <a:r>
              <a:rPr lang="en-US" altLang="zh-CN" dirty="0"/>
              <a:t>Sub-page Permission </a:t>
            </a:r>
            <a:r>
              <a:rPr lang="en-US" altLang="zh-CN" dirty="0" smtClean="0"/>
              <a:t>Table (SPPT)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2361" y="1120199"/>
            <a:ext cx="8228012" cy="30278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Sub-page Permission </a:t>
            </a:r>
            <a:r>
              <a:rPr lang="en-US" altLang="zh-CN" dirty="0" smtClean="0"/>
              <a:t>Table</a:t>
            </a:r>
          </a:p>
          <a:p>
            <a:endParaRPr lang="en-US" altLang="zh-CN" dirty="0" smtClean="0"/>
          </a:p>
          <a:p>
            <a:pPr marL="455613" lvl="1" indent="-285750"/>
            <a:r>
              <a:rPr lang="en-US" altLang="zh-CN" dirty="0" smtClean="0"/>
              <a:t>4-level </a:t>
            </a:r>
            <a:r>
              <a:rPr lang="en-US" altLang="zh-CN" dirty="0"/>
              <a:t>paging </a:t>
            </a:r>
            <a:r>
              <a:rPr lang="en-US" altLang="zh-CN" dirty="0" smtClean="0"/>
              <a:t>structure</a:t>
            </a:r>
            <a:endParaRPr lang="en-US" altLang="zh-CN" dirty="0"/>
          </a:p>
          <a:p>
            <a:pPr marL="455613" lvl="1" indent="-285750"/>
            <a:r>
              <a:rPr lang="en-US" altLang="zh-CN" dirty="0" smtClean="0"/>
              <a:t>Set up </a:t>
            </a:r>
            <a:r>
              <a:rPr lang="en-US" altLang="zh-CN" dirty="0"/>
              <a:t>by hypervisor</a:t>
            </a:r>
          </a:p>
          <a:p>
            <a:pPr marL="455613" lvl="1" indent="-285750"/>
            <a:r>
              <a:rPr lang="en-US" altLang="zh-CN" dirty="0"/>
              <a:t>Walked by hardware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Sub-page Permission </a:t>
            </a:r>
            <a:r>
              <a:rPr lang="en-US" altLang="zh-CN" dirty="0" smtClean="0"/>
              <a:t>Table Pointer</a:t>
            </a:r>
          </a:p>
          <a:p>
            <a:endParaRPr lang="en-US" altLang="zh-CN" dirty="0"/>
          </a:p>
          <a:p>
            <a:pPr marL="455613" lvl="1" indent="-285750"/>
            <a:r>
              <a:rPr lang="en-US" altLang="zh-CN" dirty="0"/>
              <a:t>64-bit control field on VMCS</a:t>
            </a:r>
          </a:p>
          <a:p>
            <a:pPr marL="455613" lvl="1" indent="-285750"/>
            <a:r>
              <a:rPr lang="en-US" altLang="zh-CN" dirty="0"/>
              <a:t>Point to the SPPT L4 table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6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692" y="62260"/>
            <a:ext cx="8229600" cy="602759"/>
          </a:xfrm>
        </p:spPr>
        <p:txBody>
          <a:bodyPr/>
          <a:lstStyle/>
          <a:p>
            <a:r>
              <a:rPr lang="en-US" altLang="zh-CN" dirty="0"/>
              <a:t>Sub-page Permission Table (SPPT)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754423"/>
            <a:ext cx="8228012" cy="352663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dirty="0"/>
              <a:t> Most like EPT table, the SPPT L4E L3E L2E format are defined as below figure:</a:t>
            </a:r>
          </a:p>
          <a:p>
            <a:r>
              <a:rPr lang="en-US" altLang="zh-CN" sz="1000" dirty="0"/>
              <a:t>| :------------------ | :--------------------------------------------------------------------------------------------------------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Bit		| Contents                                                               			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:------------------ | :--------------------------------------------------------------------------------------------------------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0		| Valid entry when set; indicates whether the entry is present           	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11:1		| Reserved (0)                                                          			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N-1:12 	| Physical address of 4K aligned SPPT LX-1 Table referenced by the entry 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51:N		| Reserved (0)                                                           			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63:52		| Reserved (0)                                                           			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:------------------ | :--------------------------------------------------------------------------------------------------------	|</a:t>
            </a:r>
          </a:p>
          <a:p>
            <a:pPr>
              <a:spcBef>
                <a:spcPts val="0"/>
              </a:spcBef>
            </a:pPr>
            <a:endParaRPr lang="en-US" altLang="zh-CN" sz="1000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dirty="0"/>
              <a:t>The SPP L1E format is defined as below figure:</a:t>
            </a:r>
          </a:p>
          <a:p>
            <a:pPr>
              <a:spcBef>
                <a:spcPts val="0"/>
              </a:spcBef>
            </a:pPr>
            <a:endParaRPr lang="en-US" altLang="zh-CN" sz="1000" dirty="0"/>
          </a:p>
          <a:p>
            <a:pPr>
              <a:spcBef>
                <a:spcPts val="0"/>
              </a:spcBef>
            </a:pPr>
            <a:r>
              <a:rPr lang="en-US" altLang="zh-CN" sz="1000" dirty="0"/>
              <a:t>| :------------------ | :--------------------------------------------------------------------------------------------------------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Bit   		| Contents                                                          				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:------------------ | :--------------------------------------------------------------------------------------------------------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0+2i  		| Write permission for </a:t>
            </a:r>
            <a:r>
              <a:rPr lang="en-US" altLang="zh-CN" sz="1000" dirty="0" err="1"/>
              <a:t>i-th</a:t>
            </a:r>
            <a:r>
              <a:rPr lang="en-US" altLang="zh-CN" sz="1000" dirty="0"/>
              <a:t> 128 byte sub-page region.               			|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| 1+2i  		| Reserved (0). 	                                                				</a:t>
            </a:r>
            <a:r>
              <a:rPr lang="en-US" altLang="zh-CN" sz="1000" dirty="0" smtClean="0"/>
              <a:t>             |</a:t>
            </a:r>
            <a:endParaRPr lang="en-US" altLang="zh-CN" sz="1000" dirty="0"/>
          </a:p>
          <a:p>
            <a:pPr>
              <a:spcBef>
                <a:spcPts val="0"/>
              </a:spcBef>
            </a:pPr>
            <a:r>
              <a:rPr lang="en-US" altLang="zh-CN" sz="1000" dirty="0"/>
              <a:t>| :------------------ | :--------------------------------------------------------------------------------------------------------	|</a:t>
            </a:r>
          </a:p>
          <a:p>
            <a:pPr>
              <a:spcBef>
                <a:spcPts val="0"/>
              </a:spcBef>
            </a:pPr>
            <a:endParaRPr lang="en-US" altLang="zh-CN" sz="1000" dirty="0"/>
          </a:p>
          <a:p>
            <a:pPr>
              <a:spcBef>
                <a:spcPts val="0"/>
              </a:spcBef>
            </a:pPr>
            <a:r>
              <a:rPr lang="en-US" altLang="zh-CN" sz="1000" dirty="0"/>
              <a:t>Note: `0&lt;=</a:t>
            </a:r>
            <a:r>
              <a:rPr lang="en-US" altLang="zh-CN" sz="1000" dirty="0" err="1"/>
              <a:t>i</a:t>
            </a:r>
            <a:r>
              <a:rPr lang="en-US" altLang="zh-CN" sz="1000" dirty="0"/>
              <a:t>&lt;=31`</a:t>
            </a:r>
          </a:p>
        </p:txBody>
      </p:sp>
    </p:spTree>
    <p:extLst>
      <p:ext uri="{BB962C8B-B14F-4D97-AF65-F5344CB8AC3E}">
        <p14:creationId xmlns:p14="http://schemas.microsoft.com/office/powerpoint/2010/main" val="3901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430" y="125753"/>
            <a:ext cx="7596843" cy="430887"/>
          </a:xfrm>
        </p:spPr>
        <p:txBody>
          <a:bodyPr wrap="square">
            <a:spAutoFit/>
          </a:bodyPr>
          <a:lstStyle/>
          <a:p>
            <a:r>
              <a:rPr lang="en-US" altLang="zh-CN" dirty="0"/>
              <a:t>Sub-page permission table induced VM Exit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21" y="1262183"/>
            <a:ext cx="86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  An SPPT paging-structure entry contains an unsupported value during SPPT lookup.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430" y="2223283"/>
            <a:ext cx="878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SPPT paging-structure entries are not present </a:t>
            </a:r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during SPPT </a:t>
            </a:r>
            <a:r>
              <a:rPr lang="en-US" sz="1400" dirty="0">
                <a:solidFill>
                  <a:schemeClr val="tx2"/>
                </a:solidFill>
                <a:cs typeface="Neo Sans Intel"/>
              </a:rPr>
              <a:t>lookup.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49431" y="787054"/>
            <a:ext cx="2794226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SPP </a:t>
            </a:r>
            <a:r>
              <a:rPr lang="en-US" altLang="zh-CN" sz="2000" dirty="0"/>
              <a:t>Misconfiguration</a:t>
            </a:r>
            <a:endParaRPr lang="en-US" sz="2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49429" y="1744040"/>
            <a:ext cx="1454116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SPP </a:t>
            </a:r>
            <a:r>
              <a:rPr lang="en-US" altLang="zh-CN" sz="2000" dirty="0"/>
              <a:t>Miss</a:t>
            </a: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49430" y="2917969"/>
            <a:ext cx="3951531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EPT violation VM Exits due to SPPT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9" y="3403990"/>
            <a:ext cx="878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Memory writes that consult but are not permitted by the SPPT cause EPT violations normally.</a:t>
            </a:r>
            <a:endParaRPr lang="en-US" sz="1400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90" y="3927645"/>
            <a:ext cx="82894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Neo Sans Intel"/>
              </a:rPr>
              <a:t>NOTE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Neo Sans Intel"/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SPP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cs typeface="Neo Sans Intel"/>
              </a:rPr>
              <a:t>Vm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Neo Sans Intel"/>
              </a:rPr>
              <a:t> Exits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reason value is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Neo Sans Intel"/>
              </a:rPr>
              <a:t>66.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Neo Sans Intel"/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SPP Misconfiguration and SPP Miss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cs typeface="Neo Sans Intel"/>
              </a:rPr>
              <a:t>Vm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Neo Sans Intel"/>
              </a:rPr>
              <a:t> Exits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can be told by exit qualification bit 11, set for SPP Miss, cleared for SPP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cs typeface="Neo Sans Intel"/>
              </a:rPr>
              <a:t>Misconfig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Neo Sans Intel"/>
              </a:rPr>
              <a:t>. 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2268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752388"/>
          </a:xfrm>
        </p:spPr>
        <p:txBody>
          <a:bodyPr/>
          <a:lstStyle/>
          <a:p>
            <a:r>
              <a:rPr lang="en-US" altLang="zh-CN" dirty="0"/>
              <a:t>Sub-page Permission Table View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338354" y="2552010"/>
            <a:ext cx="1030778" cy="415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SPPTP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158839" y="2036619"/>
            <a:ext cx="1147156" cy="1438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3311239" y="2189019"/>
            <a:ext cx="1147156" cy="1438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3463639" y="2341419"/>
            <a:ext cx="1147156" cy="1438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616039" y="2493819"/>
            <a:ext cx="1147156" cy="1438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 flipV="1">
            <a:off x="2369132" y="2755670"/>
            <a:ext cx="789707" cy="4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6109855" y="1546168"/>
            <a:ext cx="1712423" cy="301752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SPP miss</a:t>
            </a:r>
            <a:endParaRPr lang="zh-CN" altLang="en-US" sz="1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6137564" y="2463338"/>
            <a:ext cx="1684714" cy="301752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SPP </a:t>
            </a:r>
            <a:r>
              <a:rPr lang="en-US" altLang="zh-CN" sz="1400" dirty="0" err="1"/>
              <a:t>missconfig</a:t>
            </a:r>
            <a:endParaRPr lang="zh-CN" altLang="en-US" sz="1400" dirty="0"/>
          </a:p>
        </p:txBody>
      </p:sp>
      <p:cxnSp>
        <p:nvCxnSpPr>
          <p:cNvPr id="17" name="Straight Arrow Connector 16"/>
          <p:cNvCxnSpPr>
            <a:endCxn id="14" idx="1"/>
          </p:cNvCxnSpPr>
          <p:nvPr/>
        </p:nvCxnSpPr>
        <p:spPr>
          <a:xfrm flipV="1">
            <a:off x="4458395" y="1697044"/>
            <a:ext cx="1651460" cy="4919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1"/>
          </p:cNvCxnSpPr>
          <p:nvPr/>
        </p:nvCxnSpPr>
        <p:spPr>
          <a:xfrm>
            <a:off x="4610795" y="2341419"/>
            <a:ext cx="1526769" cy="272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16039" y="2912365"/>
            <a:ext cx="1147156" cy="321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Elbow Connector 28"/>
          <p:cNvCxnSpPr>
            <a:stCxn id="14" idx="0"/>
            <a:endCxn id="7" idx="0"/>
          </p:cNvCxnSpPr>
          <p:nvPr/>
        </p:nvCxnSpPr>
        <p:spPr>
          <a:xfrm rot="16200000" flipH="1" flipV="1">
            <a:off x="5104016" y="326968"/>
            <a:ext cx="642851" cy="3081250"/>
          </a:xfrm>
          <a:prstGeom prst="bentConnector3">
            <a:avLst>
              <a:gd name="adj1" fmla="val -35560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63195" y="1052669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setup </a:t>
            </a:r>
            <a:r>
              <a:rPr lang="en-US" altLang="zh-CN" sz="1400" dirty="0" err="1"/>
              <a:t>spp</a:t>
            </a:r>
            <a:r>
              <a:rPr lang="en-US" altLang="zh-CN" sz="1400" dirty="0"/>
              <a:t> table</a:t>
            </a:r>
            <a:endParaRPr lang="zh-CN" alt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4576161" y="2912365"/>
            <a:ext cx="181494" cy="3241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37" name="Flowchart: Terminator 36"/>
          <p:cNvSpPr/>
          <p:nvPr/>
        </p:nvSpPr>
        <p:spPr>
          <a:xfrm>
            <a:off x="6162502" y="3519055"/>
            <a:ext cx="1712423" cy="30175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EPT violation</a:t>
            </a:r>
            <a:endParaRPr lang="zh-CN" alt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63195" y="3073078"/>
            <a:ext cx="1596042" cy="606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88625" y="1997552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  <a:cs typeface="Neo Sans Intel"/>
              </a:rPr>
              <a:t>not present</a:t>
            </a:r>
            <a:endParaRPr lang="zh-CN" altLang="en-US" sz="1600" dirty="0">
              <a:solidFill>
                <a:schemeClr val="accent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8750" y="2269378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unsupported value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E2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5" grpId="0"/>
      <p:bldP spid="36" grpId="0" animBg="1"/>
      <p:bldP spid="37" grpId="0" animBg="1"/>
      <p:bldP spid="41" grpId="0"/>
      <p:bldP spid="42" grpId="0"/>
    </p:bldLst>
  </p:timing>
</p:sld>
</file>

<file path=ppt/theme/theme1.xml><?xml version="1.0" encoding="utf-8"?>
<a:theme xmlns:a="http://schemas.openxmlformats.org/drawingml/2006/main" name="OTC-2014-template">
  <a:themeElements>
    <a:clrScheme name="OTC-2014">
      <a:dk1>
        <a:srgbClr val="000000"/>
      </a:dk1>
      <a:lt1>
        <a:srgbClr val="FFFFFF"/>
      </a:lt1>
      <a:dk2>
        <a:srgbClr val="242526"/>
      </a:dk2>
      <a:lt2>
        <a:srgbClr val="F0F1F1"/>
      </a:lt2>
      <a:accent1>
        <a:srgbClr val="00AEEF"/>
      </a:accent1>
      <a:accent2>
        <a:srgbClr val="0070C0"/>
      </a:accent2>
      <a:accent3>
        <a:srgbClr val="A6CE39"/>
      </a:accent3>
      <a:accent4>
        <a:srgbClr val="FDB813"/>
      </a:accent4>
      <a:accent5>
        <a:srgbClr val="7030A0"/>
      </a:accent5>
      <a:accent6>
        <a:srgbClr val="000000"/>
      </a:accent6>
      <a:hlink>
        <a:srgbClr val="00B0F0"/>
      </a:hlink>
      <a:folHlink>
        <a:srgbClr val="0070C0"/>
      </a:folHlink>
    </a:clrScheme>
    <a:fontScheme name="OTC-2014-fonts">
      <a:majorFont>
        <a:latin typeface="Neo Sans Intel Medium"/>
        <a:ea typeface=""/>
        <a:cs typeface=""/>
      </a:majorFont>
      <a:minorFont>
        <a:latin typeface="Clear Sans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0DE0502A11348B80BF9AB45E77A28" ma:contentTypeVersion="1" ma:contentTypeDescription="Create a new document." ma:contentTypeScope="" ma:versionID="5c11b0f743684720a72951b745b2b9c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DF65A2-457D-44A8-8E18-428F7E00A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3BF900-CAD1-4300-896F-9C85F907F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DF73E-0C6B-440A-93C4-C715CD8A86D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9022</TotalTime>
  <Words>769</Words>
  <Application>Microsoft Office PowerPoint</Application>
  <PresentationFormat>On-screen Show (16:9)</PresentationFormat>
  <Paragraphs>288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Clear Sans</vt:lpstr>
      <vt:lpstr>Clear Sans </vt:lpstr>
      <vt:lpstr>Clear Sans Bold</vt:lpstr>
      <vt:lpstr>Clear Sans Medium</vt:lpstr>
      <vt:lpstr>Neo Sans Intel</vt:lpstr>
      <vt:lpstr>Neo Sans Intel Medium</vt:lpstr>
      <vt:lpstr>SimSun</vt:lpstr>
      <vt:lpstr>SimSun</vt:lpstr>
      <vt:lpstr>Arial</vt:lpstr>
      <vt:lpstr>Calibri</vt:lpstr>
      <vt:lpstr>Verdana</vt:lpstr>
      <vt:lpstr>Wingdings</vt:lpstr>
      <vt:lpstr>OTC-2014-template</vt:lpstr>
      <vt:lpstr>EPT-Based Sub-Page Protection On Xen</vt:lpstr>
      <vt:lpstr>Agenda</vt:lpstr>
      <vt:lpstr>SPP Overview</vt:lpstr>
      <vt:lpstr>Implementation</vt:lpstr>
      <vt:lpstr>How SPP Works:</vt:lpstr>
      <vt:lpstr>Sub-page Permission Table (SPPT)</vt:lpstr>
      <vt:lpstr>Sub-page Permission Table (SPPT)</vt:lpstr>
      <vt:lpstr>Sub-page permission table induced VM Exit</vt:lpstr>
      <vt:lpstr>Sub-page Permission Table View</vt:lpstr>
      <vt:lpstr>Sub-page permission table capability</vt:lpstr>
      <vt:lpstr>Sub-page permission table enforcement </vt:lpstr>
      <vt:lpstr>Hypercalls to set/get Sub-Page Write Protection:</vt:lpstr>
      <vt:lpstr>User Case Ⅰ   </vt:lpstr>
      <vt:lpstr>User Case Ⅰ </vt:lpstr>
      <vt:lpstr>User Case Ⅱ</vt:lpstr>
      <vt:lpstr>User Case Ⅱ</vt:lpstr>
      <vt:lpstr>Resource</vt:lpstr>
      <vt:lpstr>Q &amp; A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of a Long Presentations Title Flowing to Multiple Lines</dc:title>
  <dc:creator>Peter Kronowitt</dc:creator>
  <cp:keywords>CTPClassification=CTP_IC:VisualMarkings=, CTPClassification=CTP_IC</cp:keywords>
  <cp:lastModifiedBy>Zhang, Yi Z</cp:lastModifiedBy>
  <cp:revision>595</cp:revision>
  <cp:lastPrinted>2014-02-19T17:52:17Z</cp:lastPrinted>
  <dcterms:created xsi:type="dcterms:W3CDTF">2014-07-03T16:50:55Z</dcterms:created>
  <dcterms:modified xsi:type="dcterms:W3CDTF">2018-06-05T00:22:13Z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0x010100CC80DE0502A11348B80BF9AB45E77A28</vt:lpwstr>
  </property>
  <property fmtid="{D5CDD505-2E9C-101B-9397-08002B2CF9AE}" pid="3" name="TitusGUID">
    <vt:lpwstr>8fdf5867-43e2-4997-a544-6af544852185</vt:lpwstr>
  </property>
  <property fmtid="{D5CDD505-2E9C-101B-9397-08002B2CF9AE}" pid="4" name="CTP_BU">
    <vt:lpwstr>SSG ENABLING GROUP</vt:lpwstr>
  </property>
  <property fmtid="{D5CDD505-2E9C-101B-9397-08002B2CF9AE}" pid="5" name="CTP_TimeStamp">
    <vt:lpwstr>2018-06-05 00:22:13Z</vt:lpwstr>
  </property>
  <property fmtid="{D5CDD505-2E9C-101B-9397-08002B2CF9AE}" pid="6" name="CTPClassification">
    <vt:lpwstr>CTP_IC</vt:lpwstr>
  </property>
</Properties>
</file>